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341" r:id="rId2"/>
    <p:sldId id="342" r:id="rId3"/>
    <p:sldId id="343" r:id="rId4"/>
    <p:sldId id="344" r:id="rId5"/>
    <p:sldId id="345" r:id="rId6"/>
    <p:sldId id="346" r:id="rId7"/>
    <p:sldId id="374" r:id="rId8"/>
    <p:sldId id="372" r:id="rId9"/>
    <p:sldId id="349" r:id="rId10"/>
    <p:sldId id="350" r:id="rId11"/>
    <p:sldId id="351" r:id="rId12"/>
    <p:sldId id="366" r:id="rId13"/>
    <p:sldId id="352" r:id="rId14"/>
    <p:sldId id="353" r:id="rId15"/>
    <p:sldId id="367" r:id="rId16"/>
    <p:sldId id="354" r:id="rId17"/>
    <p:sldId id="355" r:id="rId18"/>
    <p:sldId id="356" r:id="rId19"/>
    <p:sldId id="357" r:id="rId20"/>
    <p:sldId id="358" r:id="rId21"/>
    <p:sldId id="359" r:id="rId22"/>
    <p:sldId id="368" r:id="rId23"/>
    <p:sldId id="369" r:id="rId24"/>
    <p:sldId id="370" r:id="rId25"/>
    <p:sldId id="371" r:id="rId26"/>
    <p:sldId id="364" r:id="rId27"/>
    <p:sldId id="36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4104" userDrawn="1">
          <p15:clr>
            <a:srgbClr val="A4A3A4"/>
          </p15:clr>
        </p15:guide>
        <p15:guide id="3" pos="5511" userDrawn="1">
          <p15:clr>
            <a:srgbClr val="A4A3A4"/>
          </p15:clr>
        </p15:guide>
        <p15:guide id="4" pos="3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018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-690" y="-96"/>
      </p:cViewPr>
      <p:guideLst>
        <p:guide orient="horz" pos="2160"/>
        <p:guide pos="4104"/>
        <p:guide pos="5511"/>
        <p:guide pos="3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3478E-F560-48CA-B57C-536C03901007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C1DC6-D534-4955-96CE-91C2D5BC0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9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837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362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74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06143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586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969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496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0602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663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9845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248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0D8C4-2B75-49EB-B71B-29BF3374FBDA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5E69E-E7B2-4521-923C-E568E0C4B1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283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465" y="2402957"/>
            <a:ext cx="8155172" cy="245612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382" y="2470315"/>
            <a:ext cx="6758677" cy="1470025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bg1"/>
                </a:solidFill>
              </a:rPr>
              <a:t>Меновитол Плюс</a:t>
            </a:r>
            <a:endParaRPr lang="ru-RU" sz="54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Menovitol_Pl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788" y="1660394"/>
            <a:ext cx="2171704" cy="3598171"/>
          </a:xfrm>
          <a:prstGeom prst="rect">
            <a:avLst/>
          </a:prstGeom>
        </p:spPr>
      </p:pic>
      <p:pic>
        <p:nvPicPr>
          <p:cNvPr id="8" name="Рисунок 7" descr="7214448-147637688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58280" y="3968040"/>
            <a:ext cx="1985720" cy="19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893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84152"/>
            <a:ext cx="3948142" cy="5429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ЭКСТРАКТ ЗВЕРОБОЯ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104900"/>
            <a:ext cx="5616604" cy="55753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Активными веществами зверобоя являются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гиперицин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псевдогиперицин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,  </a:t>
            </a:r>
            <a:r>
              <a:rPr lang="ru-RU" sz="2400" i="1" dirty="0" err="1" smtClean="0">
                <a:solidFill>
                  <a:schemeClr val="accent1">
                    <a:lumMod val="50000"/>
                  </a:schemeClr>
                </a:solidFill>
              </a:rPr>
              <a:t>гиперфорин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, биофлавоноиды.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 smtClean="0"/>
              <a:t>Эти вещества улучшают состояние и функционирование центральной и периферической нервной системы, обладают </a:t>
            </a:r>
            <a:r>
              <a:rPr lang="ru-RU" sz="2400" dirty="0" err="1" smtClean="0"/>
              <a:t>антидепрессантным</a:t>
            </a:r>
            <a:r>
              <a:rPr lang="ru-RU" sz="2400" dirty="0" smtClean="0"/>
              <a:t> действием, способствуют улучшению </a:t>
            </a:r>
            <a:r>
              <a:rPr lang="ru-RU" sz="2400" dirty="0" err="1" smtClean="0"/>
              <a:t>психо</a:t>
            </a:r>
            <a:r>
              <a:rPr lang="ru-RU" sz="2400" dirty="0" smtClean="0"/>
              <a:t>-эмоционального  состояния и настроения, нормализуют сон. Зверобой обладает спазмолитическим, </a:t>
            </a:r>
            <a:r>
              <a:rPr lang="ru-RU" sz="2400" dirty="0" err="1" smtClean="0"/>
              <a:t>противовосполительным</a:t>
            </a:r>
            <a:r>
              <a:rPr lang="ru-RU" sz="2400" dirty="0" smtClean="0"/>
              <a:t> и желчегонным действием.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61" r="32277"/>
          <a:stretch/>
        </p:blipFill>
        <p:spPr>
          <a:xfrm>
            <a:off x="6515100" y="0"/>
            <a:ext cx="2235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14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52"/>
            <a:ext cx="3211542" cy="49214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ЦИМИЦИФУГА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100" y="812800"/>
            <a:ext cx="5626100" cy="3644911"/>
          </a:xfrm>
        </p:spPr>
        <p:txBody>
          <a:bodyPr>
            <a:noAutofit/>
          </a:bodyPr>
          <a:lstStyle/>
          <a:p>
            <a:pPr defTabSz="839788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Активные </a:t>
            </a:r>
            <a:r>
              <a:rPr lang="ru-RU" sz="2400" dirty="0"/>
              <a:t>компоненты </a:t>
            </a:r>
            <a:r>
              <a:rPr lang="ru-RU" sz="2400" dirty="0" err="1"/>
              <a:t>клопогона</a:t>
            </a:r>
            <a:r>
              <a:rPr lang="ru-RU" sz="2400" dirty="0"/>
              <a:t> кистевидного связываются с  с рецепторами эстрогенов </a:t>
            </a:r>
          </a:p>
          <a:p>
            <a:pPr defTabSz="839788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Подавляют выработку </a:t>
            </a:r>
            <a:r>
              <a:rPr lang="ru-RU" sz="2400" dirty="0" err="1"/>
              <a:t>лютеинизирующего</a:t>
            </a:r>
            <a:r>
              <a:rPr lang="ru-RU" sz="2400" dirty="0"/>
              <a:t> гормона </a:t>
            </a:r>
          </a:p>
          <a:p>
            <a:pPr defTabSz="839788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Кроме того, </a:t>
            </a:r>
            <a:r>
              <a:rPr lang="ru-RU" sz="2400" dirty="0" err="1"/>
              <a:t>клопогон</a:t>
            </a:r>
            <a:r>
              <a:rPr lang="ru-RU" sz="2400" dirty="0"/>
              <a:t> кистевидный может смягчать приливы способом, отличным от воздействия на эстрогенные рецепторы.</a:t>
            </a:r>
          </a:p>
          <a:p>
            <a:pPr defTabSz="839788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Эффективны  при предменструальном синдроме,  менопаузе, дисменорее</a:t>
            </a:r>
          </a:p>
          <a:p>
            <a:pPr defTabSz="839788"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Оказывают положительное воздействие на вегетативную нервную систему и седативное действие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2"/>
              </a:buClr>
            </a:pPr>
            <a:endParaRPr lang="en-US" sz="24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 rotWithShape="1">
          <a:blip r:embed="rId2" cstate="print"/>
          <a:srcRect l="30137" t="187" r="26151" b="-187"/>
          <a:stretch/>
        </p:blipFill>
        <p:spPr>
          <a:xfrm>
            <a:off x="6697980" y="0"/>
            <a:ext cx="2222499" cy="678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58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50" y="1690689"/>
            <a:ext cx="7359650" cy="4537075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100000"/>
              </a:lnSpc>
              <a:buFont typeface="Wingdings" pitchFamily="2" charset="2"/>
              <a:buNone/>
            </a:pPr>
            <a:r>
              <a:rPr lang="ru-RU" sz="2400" dirty="0" smtClean="0"/>
              <a:t>Результаты </a:t>
            </a:r>
            <a:r>
              <a:rPr lang="ru-RU" sz="2400" dirty="0"/>
              <a:t>клинических и </a:t>
            </a:r>
            <a:r>
              <a:rPr lang="ru-RU" sz="2400" dirty="0" smtClean="0"/>
              <a:t>эпидемиологических </a:t>
            </a:r>
            <a:r>
              <a:rPr lang="ru-RU" sz="2400" dirty="0"/>
              <a:t>исследований </a:t>
            </a:r>
            <a:r>
              <a:rPr lang="ru-RU" sz="2400" dirty="0" smtClean="0"/>
              <a:t>показывают, </a:t>
            </a:r>
            <a:r>
              <a:rPr lang="ru-RU" sz="2400" dirty="0"/>
              <a:t>что </a:t>
            </a:r>
            <a:r>
              <a:rPr lang="ru-RU" sz="2400" dirty="0" err="1"/>
              <a:t>клопогон</a:t>
            </a:r>
            <a:r>
              <a:rPr lang="ru-RU" sz="2400" dirty="0"/>
              <a:t> кистевидный по воздействию на симптомы менопаузы включая приливы, может быть примерно на 25-30 процентов более эффективным, чем плацебо. </a:t>
            </a:r>
            <a:r>
              <a:rPr lang="ru-RU" sz="2400" dirty="0" smtClean="0"/>
              <a:t>Эти исследования также </a:t>
            </a:r>
            <a:r>
              <a:rPr lang="ru-RU" sz="2400" dirty="0"/>
              <a:t>показали, что </a:t>
            </a:r>
            <a:r>
              <a:rPr lang="ru-RU" sz="2400" dirty="0" err="1"/>
              <a:t>клопогон</a:t>
            </a:r>
            <a:r>
              <a:rPr lang="ru-RU" sz="2400" dirty="0"/>
              <a:t> кистевидный не токсичен, не обладает мутагенными, канцерогенными свойствами, и приемлем для длительного лечения. Использование его в Европе на протяжении 40 лет в более чем 1,5 миллионах случаев, продемонстрировало превосходную сочетаемость с другими средствами, а также низкий риск побочных эффектов. 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КЛОПОГОН КИСТЕВИДНЫЙ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i="1" dirty="0" smtClean="0">
                <a:effectLst/>
              </a:rPr>
              <a:t>(</a:t>
            </a:r>
            <a:r>
              <a:rPr lang="ru-RU" sz="2800" i="1" dirty="0" err="1">
                <a:effectLst/>
              </a:rPr>
              <a:t>Cim</a:t>
            </a:r>
            <a:r>
              <a:rPr lang="en-US" sz="2800" i="1" dirty="0" err="1">
                <a:effectLst/>
              </a:rPr>
              <a:t>i</a:t>
            </a:r>
            <a:r>
              <a:rPr lang="ru-RU" sz="2800" i="1" dirty="0" err="1">
                <a:effectLst/>
              </a:rPr>
              <a:t>cifuga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>
                <a:effectLst/>
              </a:rPr>
              <a:t>racemosa</a:t>
            </a:r>
            <a:r>
              <a:rPr lang="ru-RU" sz="2800" i="1" dirty="0"/>
              <a:t> </a:t>
            </a:r>
            <a:r>
              <a:rPr lang="ru-RU" sz="2800" i="1" dirty="0">
                <a:effectLst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6900882" cy="141763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ЭКСТРАКТ ДИОСКОРЕИ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/>
              <a:t>(дикого ямса) </a:t>
            </a: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0200" y="965200"/>
            <a:ext cx="5757874" cy="4513278"/>
          </a:xfrm>
        </p:spPr>
        <p:txBody>
          <a:bodyPr>
            <a:noAutofit/>
          </a:bodyPr>
          <a:lstStyle/>
          <a:p>
            <a:pPr marL="0" indent="0">
              <a:buClr>
                <a:schemeClr val="accent2"/>
              </a:buClr>
              <a:buNone/>
              <a:defRPr/>
            </a:pPr>
            <a:endParaRPr lang="ru-RU" sz="2500" dirty="0" smtClean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Способствует регуляции гормонального баланса и увеличению тонуса гормональной системы женского организма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Способствует нормализации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артериального давления и уровня холестерина в крови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Обладает спазмолитическими свойствами, облегчает колики и метеоризм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Способствует при длительном применении усвоению кальция костной тканью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2" t="370" r="33579" b="-370"/>
          <a:stretch/>
        </p:blipFill>
        <p:spPr>
          <a:xfrm>
            <a:off x="6540500" y="0"/>
            <a:ext cx="2203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5854700" cy="462598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Компоненты </a:t>
            </a:r>
            <a:r>
              <a:rPr lang="ru-RU" sz="2400" dirty="0" err="1" smtClean="0"/>
              <a:t>диоскореи</a:t>
            </a:r>
            <a:r>
              <a:rPr lang="ru-RU" sz="2400" dirty="0" smtClean="0"/>
              <a:t> </a:t>
            </a:r>
            <a:r>
              <a:rPr lang="ru-RU" sz="2400" i="1" dirty="0" smtClean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</a:rPr>
              <a:t>диоскорин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400" i="1" dirty="0" err="1">
                <a:solidFill>
                  <a:schemeClr val="accent1">
                    <a:lumMod val="50000"/>
                  </a:schemeClr>
                </a:solidFill>
              </a:rPr>
              <a:t>диосгенин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и другие) </a:t>
            </a:r>
            <a:r>
              <a:rPr lang="ru-RU" sz="2400" dirty="0"/>
              <a:t>способствуют нормализации  артериального давления,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Способствуют снижению уровня холестерина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Обладают противовоспалительным действием, эффективны при артритах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Сапонины </a:t>
            </a:r>
            <a:r>
              <a:rPr lang="ru-RU" sz="2400" dirty="0" err="1"/>
              <a:t>диоскореи</a:t>
            </a:r>
            <a:r>
              <a:rPr lang="ru-RU" sz="2400" dirty="0"/>
              <a:t> способствуют усвоению кальция костной тканью и предотвращают остеопороз у женщин в постклимактерический </a:t>
            </a:r>
            <a:r>
              <a:rPr lang="ru-RU" sz="2400" dirty="0" smtClean="0"/>
              <a:t>период.</a:t>
            </a:r>
            <a:endParaRPr lang="ru-RU" sz="2400" dirty="0"/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endParaRPr lang="ru-RU" sz="2400" dirty="0"/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0"/>
            <a:ext cx="6900882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ЭКСТРАКТ ДИОСКОРЕИ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800" i="1" dirty="0" smtClean="0"/>
              <a:t>(дикого ямса) </a:t>
            </a:r>
            <a:endParaRPr lang="ru-RU" sz="2800" i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82" t="370" r="33579" b="-370"/>
          <a:stretch/>
        </p:blipFill>
        <p:spPr>
          <a:xfrm>
            <a:off x="6540500" y="0"/>
            <a:ext cx="22034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7263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50" y="403227"/>
            <a:ext cx="7886700" cy="57467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ДИКИЙ ЯМС.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dirty="0" smtClean="0"/>
              <a:t>КЛИНИЧЕСКИЕ ИСПЫТАНИЯ</a:t>
            </a:r>
            <a:endParaRPr lang="ru-RU" sz="2700" dirty="0">
              <a:effectLst/>
              <a:latin typeface="Arial Black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343028"/>
            <a:ext cx="4832350" cy="5244304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2400" dirty="0" smtClean="0"/>
              <a:t>Двойное </a:t>
            </a:r>
            <a:r>
              <a:rPr lang="ru-RU" sz="2400" dirty="0"/>
              <a:t>слепое перекрестное плацебо контролируемое исследование оценивало воздействие крема </a:t>
            </a:r>
            <a:r>
              <a:rPr lang="ru-RU" sz="2400" dirty="0" smtClean="0"/>
              <a:t>с диким ямсом </a:t>
            </a:r>
            <a:r>
              <a:rPr lang="ru-RU" sz="2400" dirty="0"/>
              <a:t>по сравнению с плацебо в течение трех месяцев на 23 здоровых женщинах, жалующихся на симптомы менопаузы, включая приливы. В течение 6-ти месяцев достигнуто значительное субъективное улучшение в симптомах приливов и ночной </a:t>
            </a:r>
            <a:r>
              <a:rPr lang="ru-RU" sz="2400" dirty="0" smtClean="0"/>
              <a:t>потливости. </a:t>
            </a:r>
            <a:endParaRPr lang="ru-RU" sz="2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60" t="1197" r="58424" b="1111"/>
          <a:stretch/>
        </p:blipFill>
        <p:spPr>
          <a:xfrm>
            <a:off x="5624513" y="0"/>
            <a:ext cx="3124200" cy="6896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5100"/>
            <a:ext cx="7772400" cy="1066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ЭКСТРАКТ ДЯГИЛЯ (дудника)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5143500" cy="469742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 Способствует нормализации гормонального баланса в женском организме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Оказывает </a:t>
            </a:r>
            <a:r>
              <a:rPr lang="ru-RU" sz="2400" dirty="0"/>
              <a:t>благоприятное действие при гинекологических заболеваниях, связанных с застойными явлениями в малом тазу 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Способствует </a:t>
            </a:r>
            <a:r>
              <a:rPr lang="ru-RU" sz="2400" dirty="0"/>
              <a:t>восстановлению менструального цикла после отмены гормональных препаратов</a:t>
            </a:r>
          </a:p>
        </p:txBody>
      </p:sp>
      <p:pic>
        <p:nvPicPr>
          <p:cNvPr id="4" name="Рисунок 3" descr="265px-AngelicaArchangelica1.jpg"/>
          <p:cNvPicPr>
            <a:picLocks noChangeAspect="1"/>
          </p:cNvPicPr>
          <p:nvPr/>
        </p:nvPicPr>
        <p:blipFill rotWithShape="1">
          <a:blip r:embed="rId2" cstate="print"/>
          <a:srcRect l="27172" r="20574"/>
          <a:stretch/>
        </p:blipFill>
        <p:spPr>
          <a:xfrm>
            <a:off x="6526213" y="-1"/>
            <a:ext cx="2222500" cy="6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62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41312" y="1043246"/>
            <a:ext cx="5614988" cy="4697413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Обладает свойствами </a:t>
            </a:r>
            <a:r>
              <a:rPr lang="ru-RU" sz="2400" dirty="0" err="1"/>
              <a:t>уросептика</a:t>
            </a:r>
            <a:r>
              <a:rPr lang="ru-RU" sz="2400" dirty="0"/>
              <a:t>, оказывает диуретическое действие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Улучшает </a:t>
            </a:r>
            <a:r>
              <a:rPr lang="ru-RU" sz="2400" dirty="0"/>
              <a:t>периферическое кровообращение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Снижает </a:t>
            </a:r>
            <a:r>
              <a:rPr lang="ru-RU" sz="2400" dirty="0"/>
              <a:t>вязкость крови, уменьшает риск </a:t>
            </a:r>
            <a:r>
              <a:rPr lang="ru-RU" sz="2400" dirty="0" err="1"/>
              <a:t>тромбообразования</a:t>
            </a:r>
            <a:endParaRPr lang="ru-RU" sz="2400" dirty="0"/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Улучшает </a:t>
            </a:r>
            <a:r>
              <a:rPr lang="ru-RU" sz="2400" dirty="0"/>
              <a:t>кроветворение, повышает уровень гемоглобина 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Обладает </a:t>
            </a:r>
            <a:r>
              <a:rPr lang="ru-RU" sz="2400" dirty="0" err="1"/>
              <a:t>противовспалительным</a:t>
            </a:r>
            <a:r>
              <a:rPr lang="ru-RU" sz="2400" dirty="0"/>
              <a:t> и спазмолитическим действием</a:t>
            </a:r>
          </a:p>
          <a:p>
            <a:pPr>
              <a:lnSpc>
                <a:spcPct val="11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Поддерживает работу иммунной системы</a:t>
            </a:r>
          </a:p>
        </p:txBody>
      </p:sp>
      <p:pic>
        <p:nvPicPr>
          <p:cNvPr id="5" name="Рисунок 4" descr="265px-AngelicaArchangelica1.jpg"/>
          <p:cNvPicPr>
            <a:picLocks noChangeAspect="1"/>
          </p:cNvPicPr>
          <p:nvPr/>
        </p:nvPicPr>
        <p:blipFill rotWithShape="1">
          <a:blip r:embed="rId2" cstate="print"/>
          <a:srcRect l="27172" r="20574"/>
          <a:stretch/>
        </p:blipFill>
        <p:spPr>
          <a:xfrm>
            <a:off x="6526213" y="-1"/>
            <a:ext cx="2222500" cy="6885509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" y="1651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smtClean="0">
                <a:solidFill>
                  <a:schemeClr val="accent1">
                    <a:lumMod val="50000"/>
                  </a:schemeClr>
                </a:solidFill>
              </a:rPr>
              <a:t>ЭКСТРАКТ ДЯГИЛЯ (дудника)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642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292100"/>
            <a:ext cx="7826344" cy="112553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ЭКСТРАКТ ДЯГИЛЯ (дудника)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5614998" cy="469742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/>
              <a:t>Снимает спазмы желудка и кишечника, при синдроме раздраженного кишечника, метеоризме, процессах брожения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Помогает </a:t>
            </a:r>
            <a:r>
              <a:rPr lang="ru-RU" sz="2400" dirty="0"/>
              <a:t>при изжоге, нормализуя  секрецию желудочного и панкреатического сока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Улучшает </a:t>
            </a:r>
            <a:r>
              <a:rPr lang="ru-RU" sz="2400" dirty="0"/>
              <a:t>моторную деятельность желудочно-кишечного тракта, аппетит, пищеварение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Стимулирует </a:t>
            </a:r>
            <a:r>
              <a:rPr lang="ru-RU" sz="2400" dirty="0"/>
              <a:t>желчеотделение</a:t>
            </a:r>
          </a:p>
          <a:p>
            <a:pPr marL="0" indent="0">
              <a:spcBef>
                <a:spcPct val="0"/>
              </a:spcBef>
              <a:buClr>
                <a:schemeClr val="accent2"/>
              </a:buClr>
              <a:buNone/>
            </a:pPr>
            <a:endParaRPr lang="ru-RU" dirty="0" smtClean="0">
              <a:solidFill>
                <a:srgbClr val="000066"/>
              </a:solidFill>
              <a:latin typeface="Book Antiqua" pitchFamily="18" charset="0"/>
              <a:cs typeface="Aparajita" pitchFamily="34" charset="0"/>
            </a:endParaRPr>
          </a:p>
        </p:txBody>
      </p:sp>
      <p:pic>
        <p:nvPicPr>
          <p:cNvPr id="9" name="Рисунок 8" descr="265px-AngelicaArchangelica1.jpg"/>
          <p:cNvPicPr>
            <a:picLocks noChangeAspect="1"/>
          </p:cNvPicPr>
          <p:nvPr/>
        </p:nvPicPr>
        <p:blipFill rotWithShape="1">
          <a:blip r:embed="rId2" cstate="print"/>
          <a:srcRect l="27172" r="20574"/>
          <a:stretch/>
        </p:blipFill>
        <p:spPr>
          <a:xfrm>
            <a:off x="6526213" y="-1"/>
            <a:ext cx="2222500" cy="688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9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100" y="609600"/>
            <a:ext cx="5943600" cy="80803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ЭКСТРАКТ ДЯГИЛЯ (дудника)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857364"/>
            <a:ext cx="4500592" cy="46958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Обладает антиаритмическим, </a:t>
            </a:r>
            <a:r>
              <a:rPr lang="ru-RU" sz="2400" dirty="0" err="1"/>
              <a:t>антитромботическим</a:t>
            </a:r>
            <a:r>
              <a:rPr lang="ru-RU" sz="2400" dirty="0"/>
              <a:t> и гипотензивным действием, т.е. способствует профилактике </a:t>
            </a:r>
            <a:r>
              <a:rPr lang="ru-RU" sz="2400" dirty="0" err="1"/>
              <a:t>сердечно-сосудистых</a:t>
            </a:r>
            <a:r>
              <a:rPr lang="ru-RU" sz="2400" dirty="0"/>
              <a:t> заболеваний, риск которых резко возрастает с наступлением климакса</a:t>
            </a:r>
          </a:p>
          <a:p>
            <a:pPr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Замедляет развитие почечного фиброза </a:t>
            </a:r>
          </a:p>
          <a:p>
            <a:pPr>
              <a:spcBef>
                <a:spcPct val="0"/>
              </a:spcBef>
              <a:buClr>
                <a:schemeClr val="accent1">
                  <a:lumMod val="50000"/>
                </a:schemeClr>
              </a:buClr>
            </a:pPr>
            <a:endParaRPr lang="ru-RU" sz="2400" dirty="0" smtClean="0">
              <a:solidFill>
                <a:srgbClr val="000066"/>
              </a:solidFill>
              <a:latin typeface="Book Antiqua" pitchFamily="18" charset="0"/>
              <a:cs typeface="Aparajita" pitchFamily="34" charset="0"/>
            </a:endParaRPr>
          </a:p>
        </p:txBody>
      </p:sp>
      <p:pic>
        <p:nvPicPr>
          <p:cNvPr id="5" name="Рисунок 4" descr="дудник.jpg"/>
          <p:cNvPicPr>
            <a:picLocks noChangeAspect="1"/>
          </p:cNvPicPr>
          <p:nvPr/>
        </p:nvPicPr>
        <p:blipFill rotWithShape="1">
          <a:blip r:embed="rId2" cstate="print"/>
          <a:srcRect l="26340" r="30403" b="2042"/>
          <a:stretch/>
        </p:blipFill>
        <p:spPr>
          <a:xfrm>
            <a:off x="6489700" y="-101600"/>
            <a:ext cx="2292350" cy="69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000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83"/>
          <a:stretch/>
        </p:blipFill>
        <p:spPr>
          <a:xfrm>
            <a:off x="0" y="493131"/>
            <a:ext cx="9144000" cy="58717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79900" y="209550"/>
            <a:ext cx="4762499" cy="6438900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81500" y="910302"/>
            <a:ext cx="4660900" cy="50373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П</a:t>
            </a:r>
            <a:r>
              <a:rPr lang="ru-RU" sz="2400" dirty="0" smtClean="0"/>
              <a:t>роцесс </a:t>
            </a:r>
            <a:r>
              <a:rPr lang="ru-RU" sz="2400" dirty="0"/>
              <a:t>прекращения </a:t>
            </a:r>
            <a:r>
              <a:rPr lang="ru-RU" sz="2400" dirty="0" smtClean="0"/>
              <a:t>детородной функции женщины </a:t>
            </a:r>
            <a:r>
              <a:rPr lang="ru-RU" sz="2400" dirty="0"/>
              <a:t>связан с изменением количества гормонов, вырабатываемых в </a:t>
            </a:r>
            <a:r>
              <a:rPr lang="ru-RU" sz="2400" dirty="0" smtClean="0"/>
              <a:t>яичниках.</a:t>
            </a:r>
          </a:p>
          <a:p>
            <a:pPr indent="0">
              <a:lnSpc>
                <a:spcPct val="100000"/>
              </a:lnSpc>
              <a:buNone/>
            </a:pPr>
            <a:endParaRPr lang="ru-RU" sz="2400" dirty="0"/>
          </a:p>
          <a:p>
            <a:pPr marL="0" indent="0">
              <a:lnSpc>
                <a:spcPct val="100000"/>
              </a:lnSpc>
              <a:buNone/>
            </a:pPr>
            <a:r>
              <a:rPr lang="ru-RU" sz="2400" dirty="0"/>
              <a:t>Климактерический период протекает в несколько этапов:</a:t>
            </a:r>
          </a:p>
          <a:p>
            <a:pPr marL="1080000" lvl="0">
              <a:lnSpc>
                <a:spcPct val="100000"/>
              </a:lnSpc>
            </a:pPr>
            <a:r>
              <a:rPr lang="ru-RU" sz="2400" dirty="0" err="1" smtClean="0"/>
              <a:t>Перименопауза</a:t>
            </a:r>
            <a:r>
              <a:rPr lang="ru-RU" sz="2400" dirty="0"/>
              <a:t>.</a:t>
            </a:r>
          </a:p>
          <a:p>
            <a:pPr marL="1080000" lvl="0">
              <a:lnSpc>
                <a:spcPct val="100000"/>
              </a:lnSpc>
            </a:pPr>
            <a:r>
              <a:rPr lang="ru-RU" sz="2400" dirty="0"/>
              <a:t>Менопауза.</a:t>
            </a:r>
          </a:p>
          <a:p>
            <a:pPr marL="1080000" lvl="0">
              <a:lnSpc>
                <a:spcPct val="100000"/>
              </a:lnSpc>
            </a:pPr>
            <a:r>
              <a:rPr lang="ru-RU" sz="2400" dirty="0"/>
              <a:t>Постменопауза.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39926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43758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ЭКСТРАКТ ЯГОД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ВИТЕКСА СВЯЩЕННОГО </a:t>
            </a:r>
            <a:endParaRPr lang="ru-RU" sz="32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417638"/>
            <a:ext cx="5702300" cy="45259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Способствует </a:t>
            </a:r>
            <a:r>
              <a:rPr lang="ru-RU" sz="2400" dirty="0"/>
              <a:t>регуляции гормонального баланса и увеличению тонуса гормональной системы женского организма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Способствует </a:t>
            </a:r>
            <a:r>
              <a:rPr lang="ru-RU" sz="2400" dirty="0"/>
              <a:t>нормализации артериального давления и уровня холестерина в крови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Обладает </a:t>
            </a:r>
            <a:r>
              <a:rPr lang="ru-RU" sz="2400" dirty="0"/>
              <a:t>спазмолитическими свойствами облегчают колики и метеоризм</a:t>
            </a:r>
          </a:p>
          <a:p>
            <a:pPr>
              <a:lnSpc>
                <a:spcPct val="100000"/>
              </a:lnSpc>
              <a:spcBef>
                <a:spcPts val="600"/>
              </a:spcBef>
              <a:buClr>
                <a:schemeClr val="accent1">
                  <a:lumMod val="50000"/>
                </a:schemeClr>
              </a:buClr>
              <a:buSzPct val="100000"/>
              <a:defRPr/>
            </a:pPr>
            <a:r>
              <a:rPr lang="ru-RU" sz="2400" dirty="0" smtClean="0"/>
              <a:t>Способствует </a:t>
            </a:r>
            <a:r>
              <a:rPr lang="ru-RU" sz="2400" dirty="0"/>
              <a:t>при длительном применении усвоению кальция костной </a:t>
            </a:r>
            <a:r>
              <a:rPr lang="ru-RU" sz="2400" dirty="0" smtClean="0"/>
              <a:t>тканью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861" r="5555"/>
          <a:stretch/>
        </p:blipFill>
        <p:spPr>
          <a:xfrm>
            <a:off x="6502400" y="0"/>
            <a:ext cx="22479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4165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"/>
            <a:ext cx="6086504" cy="5715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ВИТАМИН В6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219604" cy="421484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Участвует </a:t>
            </a:r>
            <a:r>
              <a:rPr lang="ru-RU" sz="2400" dirty="0"/>
              <a:t>в процессах регуляции липидного обмена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Снижает </a:t>
            </a:r>
            <a:r>
              <a:rPr lang="ru-RU" sz="2400" dirty="0"/>
              <a:t>концентрацию холестерина и липидов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Улучшает </a:t>
            </a:r>
            <a:r>
              <a:rPr lang="ru-RU" sz="2400" dirty="0" err="1"/>
              <a:t>дезинтоксикационные</a:t>
            </a:r>
            <a:r>
              <a:rPr lang="ru-RU" sz="2400" dirty="0"/>
              <a:t> функции печени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Оказывает </a:t>
            </a:r>
            <a:r>
              <a:rPr lang="ru-RU" sz="2400" dirty="0"/>
              <a:t>метаболическое действие</a:t>
            </a:r>
          </a:p>
          <a:p>
            <a:pPr marL="0" indent="0">
              <a:spcBef>
                <a:spcPts val="600"/>
              </a:spcBef>
              <a:buClr>
                <a:schemeClr val="accent2"/>
              </a:buClr>
              <a:buNone/>
              <a:defRPr/>
            </a:pPr>
            <a:endParaRPr lang="ru-RU" sz="2300" dirty="0" smtClean="0">
              <a:solidFill>
                <a:srgbClr val="000066"/>
              </a:solidFill>
              <a:latin typeface="Book Antiqua" pitchFamily="18" charset="0"/>
            </a:endParaRPr>
          </a:p>
          <a:p>
            <a:pPr marL="0" indent="0">
              <a:spcBef>
                <a:spcPts val="600"/>
              </a:spcBef>
              <a:buClr>
                <a:schemeClr val="accent2"/>
              </a:buClr>
              <a:buFont typeface="Wingdings" pitchFamily="2" charset="2"/>
              <a:buChar char="Ø"/>
              <a:defRPr/>
            </a:pPr>
            <a:endParaRPr lang="ru-RU" sz="2500" dirty="0"/>
          </a:p>
        </p:txBody>
      </p:sp>
      <p:pic>
        <p:nvPicPr>
          <p:cNvPr id="5" name="Рисунок 4" descr="Vitamin-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8494" y="1143000"/>
            <a:ext cx="2820219" cy="2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1378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"/>
            <a:ext cx="6086504" cy="5715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ВИТАМИН В6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219604" cy="421484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Положительно влияет на кроветворение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Стимулирует обменные процессы в коже и слизистых оболочках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err="1"/>
              <a:t>Синергично</a:t>
            </a:r>
            <a:r>
              <a:rPr lang="ru-RU" sz="2400" dirty="0"/>
              <a:t> действует с другими компонентами в данной </a:t>
            </a:r>
            <a:r>
              <a:rPr lang="ru-RU" sz="2400" dirty="0" smtClean="0"/>
              <a:t>рецептуре</a:t>
            </a:r>
            <a:endParaRPr lang="ru-RU" sz="2500" dirty="0"/>
          </a:p>
        </p:txBody>
      </p:sp>
      <p:pic>
        <p:nvPicPr>
          <p:cNvPr id="5" name="Рисунок 4" descr="Vitamin-B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8494" y="1143000"/>
            <a:ext cx="2820219" cy="27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727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"/>
            <a:ext cx="6086504" cy="571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ЦИНК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219604" cy="421484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Участвует в передаче генетической информации и биосинтезе белка в клетках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Помогает  процессу заживления ран, а так же, восстановлению поврежденных тканей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Является  компонентом   антиоксидантной  системы 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Стимулирует образование оксида азота из аргинина</a:t>
            </a:r>
          </a:p>
        </p:txBody>
      </p:sp>
      <p:pic>
        <p:nvPicPr>
          <p:cNvPr id="6" name="Рисунок 5" descr="Z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1" y="3262306"/>
            <a:ext cx="2905132" cy="29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10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"/>
            <a:ext cx="6086504" cy="5715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ЦИНК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736"/>
            <a:ext cx="4219604" cy="421484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Способствует улучшению памяти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Компонент инсулиновой системы регуляции усвоения глюкозы 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В синтезе </a:t>
            </a:r>
            <a:r>
              <a:rPr lang="ru-RU" sz="2400" dirty="0" err="1"/>
              <a:t>гема</a:t>
            </a:r>
            <a:r>
              <a:rPr lang="ru-RU" sz="2400" dirty="0"/>
              <a:t> участник в регулировании транспорта кислорода </a:t>
            </a:r>
          </a:p>
        </p:txBody>
      </p:sp>
      <p:pic>
        <p:nvPicPr>
          <p:cNvPr id="6" name="Рисунок 5" descr="Z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3581" y="3262306"/>
            <a:ext cx="2905132" cy="290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4117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87" t="-190" r="8010" b="190"/>
          <a:stretch/>
        </p:blipFill>
        <p:spPr>
          <a:xfrm>
            <a:off x="-355731" y="-7234"/>
            <a:ext cx="9499731" cy="68652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8596" y="0"/>
            <a:ext cx="3946634" cy="6967959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500"/>
            <a:ext cx="5857904" cy="146685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РЕКОМЕНДАЦИИ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ПО ПРИМЕНЕНИЮ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2243800"/>
            <a:ext cx="4004508" cy="421100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по 1 капсуле 3 раза в день во время еды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Продолжительность приема – 1 месяц для первоначального эффекта, далее по самочувствию.</a:t>
            </a:r>
          </a:p>
          <a:p>
            <a:pPr>
              <a:spcBef>
                <a:spcPts val="60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Перед </a:t>
            </a:r>
            <a:r>
              <a:rPr lang="ru-RU" sz="2400" dirty="0"/>
              <a:t>применением </a:t>
            </a:r>
            <a:r>
              <a:rPr lang="ru-RU" sz="2400" dirty="0" smtClean="0"/>
              <a:t>рекомендуется проконсультироваться </a:t>
            </a:r>
            <a:r>
              <a:rPr lang="ru-RU" sz="2400" dirty="0"/>
              <a:t>со специалистом</a:t>
            </a:r>
          </a:p>
        </p:txBody>
      </p:sp>
    </p:spTree>
    <p:extLst>
      <p:ext uri="{BB962C8B-B14F-4D97-AF65-F5344CB8AC3E}">
        <p14:creationId xmlns:p14="http://schemas.microsoft.com/office/powerpoint/2010/main" xmlns="" val="368243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91840" y="2174240"/>
            <a:ext cx="5852160" cy="1686559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Цена </a:t>
            </a:r>
            <a:r>
              <a:rPr lang="en-US" sz="5400" b="1" dirty="0" smtClean="0">
                <a:solidFill>
                  <a:schemeClr val="accent2">
                    <a:lumMod val="75000"/>
                  </a:schemeClr>
                </a:solidFill>
              </a:rPr>
              <a:t>1359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рублей</a:t>
            </a:r>
          </a:p>
          <a:p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 Баллы 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18</a:t>
            </a: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</a:rPr>
              <a:t>, 90 </a:t>
            </a:r>
            <a:endParaRPr lang="ru-RU" sz="5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Рисунок 4" descr="Menovitol_Pl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80" y="883920"/>
            <a:ext cx="2756894" cy="4567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71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437283"/>
            <a:ext cx="8229600" cy="1803400"/>
          </a:xfrm>
        </p:spPr>
        <p:txBody>
          <a:bodyPr>
            <a:normAutofit/>
          </a:bodyPr>
          <a:lstStyle/>
          <a:p>
            <a:pPr algn="ctr">
              <a:buNone/>
              <a:defRPr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   Менопауза может быть необременительной для вас!</a:t>
            </a:r>
          </a:p>
          <a:p>
            <a:pPr algn="ctr">
              <a:buNone/>
              <a:defRPr/>
            </a:pPr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Сделайте ее просто новым этапом вашей жизни! Ваше хорошее самочувствие в ваших руках!</a:t>
            </a:r>
          </a:p>
        </p:txBody>
      </p:sp>
      <p:pic>
        <p:nvPicPr>
          <p:cNvPr id="5" name="Рисунок 4" descr="Klimaktericheskiy_period_4_05100954-600x3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6749" y="115746"/>
            <a:ext cx="6682931" cy="4176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003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12750"/>
            <a:ext cx="9152084" cy="6096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46100" y="209550"/>
            <a:ext cx="4292600" cy="6438900"/>
          </a:xfrm>
          <a:prstGeom prst="rect">
            <a:avLst/>
          </a:prstGeom>
          <a:solidFill>
            <a:schemeClr val="lt1">
              <a:alpha val="55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635000"/>
            <a:ext cx="4089400" cy="5873750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Первый признак </a:t>
            </a:r>
            <a:r>
              <a:rPr lang="ru-RU" sz="2400" dirty="0"/>
              <a:t>менопаузы у женщин заключаются в том, что </a:t>
            </a:r>
            <a:r>
              <a:rPr lang="ru-RU" sz="2400" dirty="0" smtClean="0"/>
              <a:t>окончательно прекращаются </a:t>
            </a:r>
            <a:r>
              <a:rPr lang="ru-RU" sz="2400" dirty="0"/>
              <a:t>месячные</a:t>
            </a:r>
            <a:r>
              <a:rPr lang="ru-RU" sz="2400" dirty="0" smtClean="0"/>
              <a:t>.</a:t>
            </a:r>
            <a:endParaRPr lang="ru-RU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Менопауза проявляется в возрасте от </a:t>
            </a:r>
            <a:r>
              <a:rPr lang="ru-RU" sz="2400" dirty="0"/>
              <a:t>40 до 60 </a:t>
            </a:r>
            <a:r>
              <a:rPr lang="ru-RU" sz="2400" dirty="0" smtClean="0"/>
              <a:t>лет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(в среднем в 51 год)</a:t>
            </a:r>
            <a:r>
              <a:rPr lang="ru-RU" sz="2400" dirty="0"/>
              <a:t> </a:t>
            </a:r>
            <a:endParaRPr lang="ru-RU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/>
              <a:t>климактерическом периоде организм женщины претерпевает кардинальные изменения, что напрямую сказывается на ее самочувствии. 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xmlns="" val="273399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28800" y="510829"/>
            <a:ext cx="5486400" cy="4543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34 проявления менопаузы: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23900" y="1074509"/>
            <a:ext cx="2552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/>
            <a:r>
              <a:rPr lang="en-US" sz="2000" dirty="0" smtClean="0"/>
              <a:t>• </a:t>
            </a:r>
            <a:r>
              <a:rPr lang="ru-RU" sz="2000" dirty="0" smtClean="0"/>
              <a:t>приливы</a:t>
            </a:r>
            <a:r>
              <a:rPr lang="en-US" sz="2000" dirty="0"/>
              <a:t> </a:t>
            </a:r>
            <a:endParaRPr lang="en-US" sz="2000" dirty="0" smtClean="0"/>
          </a:p>
          <a:p>
            <a:pPr indent="-180000"/>
            <a:r>
              <a:rPr lang="en-US" sz="2000" dirty="0" smtClean="0"/>
              <a:t>• </a:t>
            </a:r>
            <a:r>
              <a:rPr lang="ru-RU" sz="2000" dirty="0" smtClean="0"/>
              <a:t>ночное потоотделение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нерегулярные месячные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потеря либидо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сухость влагалища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перемены настроения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усталость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выпадение волос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нарушение сна</a:t>
            </a:r>
            <a:endParaRPr lang="en-US" sz="2000" dirty="0" smtClean="0"/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нарушение </a:t>
            </a:r>
            <a:r>
              <a:rPr lang="ru-RU" sz="2000" dirty="0"/>
              <a:t>концентрации </a:t>
            </a:r>
            <a:r>
              <a:rPr lang="ru-RU" sz="2000" dirty="0" smtClean="0"/>
              <a:t>внимания</a:t>
            </a:r>
            <a:endParaRPr lang="en-US" sz="2000" dirty="0" smtClean="0"/>
          </a:p>
          <a:p>
            <a:pPr indent="-180000"/>
            <a:r>
              <a:rPr lang="en-US" sz="2000" dirty="0" smtClean="0"/>
              <a:t>• </a:t>
            </a:r>
            <a:r>
              <a:rPr lang="ru-RU" sz="2000" dirty="0" smtClean="0"/>
              <a:t>провалы </a:t>
            </a:r>
            <a:r>
              <a:rPr lang="ru-RU" sz="2000" dirty="0"/>
              <a:t>в </a:t>
            </a:r>
            <a:r>
              <a:rPr lang="ru-RU" sz="2000" dirty="0" smtClean="0"/>
              <a:t>памяти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03600" y="1074509"/>
            <a:ext cx="25527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/>
            <a:r>
              <a:rPr lang="en-US" sz="2000" dirty="0"/>
              <a:t>• </a:t>
            </a:r>
            <a:r>
              <a:rPr lang="ru-RU" sz="2000" dirty="0"/>
              <a:t>головокружения</a:t>
            </a:r>
          </a:p>
          <a:p>
            <a:pPr indent="-180000"/>
            <a:r>
              <a:rPr lang="en-US" sz="2000" dirty="0" smtClean="0"/>
              <a:t>• </a:t>
            </a:r>
            <a:r>
              <a:rPr lang="ru-RU" sz="2000" dirty="0" smtClean="0"/>
              <a:t>проблемы </a:t>
            </a:r>
            <a:r>
              <a:rPr lang="ru-RU" sz="2000" dirty="0"/>
              <a:t>с </a:t>
            </a:r>
            <a:r>
              <a:rPr lang="ru-RU" sz="2000" dirty="0" smtClean="0"/>
              <a:t>весом</a:t>
            </a:r>
          </a:p>
          <a:p>
            <a:pPr indent="-180000"/>
            <a:r>
              <a:rPr lang="en-US" sz="2000" dirty="0"/>
              <a:t>• </a:t>
            </a:r>
            <a:r>
              <a:rPr lang="ru-RU" sz="2000" dirty="0" smtClean="0"/>
              <a:t>недержание </a:t>
            </a:r>
            <a:r>
              <a:rPr lang="ru-RU" sz="2000" dirty="0"/>
              <a:t>мочи,</a:t>
            </a:r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метеоризм</a:t>
            </a:r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аллергия</a:t>
            </a:r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ломкость ногтей</a:t>
            </a:r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изменение </a:t>
            </a:r>
            <a:r>
              <a:rPr lang="ru-RU" sz="2000" dirty="0"/>
              <a:t>запаха </a:t>
            </a:r>
            <a:r>
              <a:rPr lang="ru-RU" sz="2000" dirty="0" smtClean="0"/>
              <a:t>кожи</a:t>
            </a:r>
            <a:endParaRPr lang="ru-RU" sz="2000" dirty="0"/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нерегулярное сердцебиение</a:t>
            </a:r>
          </a:p>
          <a:p>
            <a:pPr indent="-180000">
              <a:buNone/>
            </a:pPr>
            <a:r>
              <a:rPr lang="en-US" sz="2000" dirty="0" smtClean="0"/>
              <a:t>• </a:t>
            </a:r>
            <a:r>
              <a:rPr lang="ru-RU" sz="2000" dirty="0" smtClean="0"/>
              <a:t>депрессия</a:t>
            </a:r>
          </a:p>
          <a:p>
            <a:pPr indent="-180000">
              <a:buNone/>
            </a:pPr>
            <a:r>
              <a:rPr lang="en-US" sz="2000" dirty="0" smtClean="0"/>
              <a:t>• </a:t>
            </a:r>
            <a:r>
              <a:rPr lang="ru-RU" sz="2000" dirty="0" smtClean="0"/>
              <a:t>беспокойство</a:t>
            </a:r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раздражительность</a:t>
            </a:r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паническое расстройство</a:t>
            </a:r>
            <a:endParaRPr lang="ru-RU" sz="2000" dirty="0"/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боль </a:t>
            </a:r>
            <a:r>
              <a:rPr lang="ru-RU" sz="2000" dirty="0"/>
              <a:t>в </a:t>
            </a:r>
            <a:r>
              <a:rPr lang="ru-RU" sz="2000" dirty="0" smtClean="0"/>
              <a:t>груди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35700" y="1074509"/>
            <a:ext cx="2552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180000">
              <a:buNone/>
            </a:pPr>
            <a:r>
              <a:rPr lang="en-US" sz="2000" dirty="0"/>
              <a:t>•</a:t>
            </a:r>
            <a:r>
              <a:rPr lang="ru-RU" sz="2000" dirty="0"/>
              <a:t> головная боль</a:t>
            </a:r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/>
              <a:t>боли в суставах</a:t>
            </a:r>
          </a:p>
          <a:p>
            <a:pPr indent="-180000">
              <a:buNone/>
            </a:pPr>
            <a:r>
              <a:rPr lang="en-US" sz="2000" dirty="0" smtClean="0"/>
              <a:t>• </a:t>
            </a:r>
            <a:r>
              <a:rPr lang="ru-RU" sz="2000" dirty="0"/>
              <a:t>боли в </a:t>
            </a:r>
            <a:r>
              <a:rPr lang="ru-RU" sz="2000" dirty="0" smtClean="0"/>
              <a:t>языке</a:t>
            </a:r>
          </a:p>
          <a:p>
            <a:pPr indent="-180000">
              <a:buNone/>
            </a:pPr>
            <a:r>
              <a:rPr lang="en-US" sz="2000" dirty="0" smtClean="0"/>
              <a:t>• </a:t>
            </a:r>
            <a:r>
              <a:rPr lang="ru-RU" sz="2000" dirty="0" smtClean="0"/>
              <a:t>судороги</a:t>
            </a:r>
            <a:endParaRPr lang="ru-RU" sz="2000" dirty="0"/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проблемы </a:t>
            </a:r>
            <a:r>
              <a:rPr lang="ru-RU" sz="2000" dirty="0"/>
              <a:t>с </a:t>
            </a:r>
            <a:r>
              <a:rPr lang="ru-RU" sz="2000" dirty="0" smtClean="0"/>
              <a:t>пищеварением</a:t>
            </a:r>
            <a:endParaRPr lang="ru-RU" sz="2000" dirty="0"/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проблемы десен</a:t>
            </a:r>
            <a:endParaRPr lang="ru-RU" sz="2000" dirty="0"/>
          </a:p>
          <a:p>
            <a:pPr indent="-180000">
              <a:buNone/>
            </a:pPr>
            <a:r>
              <a:rPr lang="en-US" sz="2000" dirty="0"/>
              <a:t>• </a:t>
            </a:r>
            <a:r>
              <a:rPr lang="ru-RU" sz="2000" dirty="0" smtClean="0"/>
              <a:t>мышечное </a:t>
            </a:r>
            <a:r>
              <a:rPr lang="ru-RU" sz="2000" dirty="0"/>
              <a:t>напряжение, </a:t>
            </a:r>
          </a:p>
          <a:p>
            <a:pPr indent="-180000">
              <a:buNone/>
            </a:pPr>
            <a:r>
              <a:rPr lang="en-US" sz="2000" dirty="0" smtClean="0"/>
              <a:t>• </a:t>
            </a:r>
            <a:r>
              <a:rPr lang="ru-RU" sz="2000" dirty="0"/>
              <a:t>раздражение кожи, </a:t>
            </a:r>
          </a:p>
          <a:p>
            <a:pPr indent="-180000">
              <a:buNone/>
            </a:pPr>
            <a:r>
              <a:rPr lang="ru-RU" sz="2000" dirty="0"/>
              <a:t>• чувство покалывания, </a:t>
            </a:r>
          </a:p>
          <a:p>
            <a:pPr indent="-180000">
              <a:buNone/>
            </a:pPr>
            <a:r>
              <a:rPr lang="ru-RU" sz="2000" dirty="0" smtClean="0"/>
              <a:t>холода</a:t>
            </a:r>
            <a:r>
              <a:rPr lang="ru-RU" sz="2000" dirty="0"/>
              <a:t>, мушек в </a:t>
            </a:r>
            <a:r>
              <a:rPr lang="ru-RU" sz="2000" dirty="0" smtClean="0"/>
              <a:t>глазах</a:t>
            </a:r>
          </a:p>
          <a:p>
            <a:pPr indent="-180000">
              <a:buNone/>
            </a:pPr>
            <a:r>
              <a:rPr lang="en-US" sz="2000" dirty="0" smtClean="0"/>
              <a:t>• </a:t>
            </a:r>
            <a:r>
              <a:rPr lang="ru-RU" sz="2000" dirty="0" smtClean="0"/>
              <a:t>остеопороз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1769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5923" y="335598"/>
            <a:ext cx="7186634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АКТУАЛЬНОСТЬ ПРОБЛЕМЫ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7675" y="1793876"/>
            <a:ext cx="8248650" cy="387667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dirty="0" smtClean="0">
                <a:latin typeface="+mj-lt"/>
              </a:rPr>
              <a:t>По данным Всемирной организации здравоохранения </a:t>
            </a:r>
            <a:r>
              <a:rPr lang="ru-RU" sz="2800" b="1" dirty="0" smtClean="0">
                <a:latin typeface="+mj-lt"/>
              </a:rPr>
              <a:t>(ВОЗ) </a:t>
            </a:r>
            <a:r>
              <a:rPr lang="ru-RU" sz="2800" dirty="0" smtClean="0">
                <a:latin typeface="+mj-lt"/>
              </a:rPr>
              <a:t>к </a:t>
            </a:r>
            <a:r>
              <a:rPr lang="ru-RU" sz="2800" b="1" dirty="0" smtClean="0">
                <a:latin typeface="+mj-lt"/>
              </a:rPr>
              <a:t>2030 году </a:t>
            </a:r>
            <a:r>
              <a:rPr lang="ru-RU" sz="2800" dirty="0" smtClean="0">
                <a:latin typeface="+mj-lt"/>
              </a:rPr>
              <a:t>в мире будет </a:t>
            </a:r>
            <a:r>
              <a:rPr lang="ru-RU" sz="2800" b="1" dirty="0" smtClean="0">
                <a:latin typeface="+mj-lt"/>
              </a:rPr>
              <a:t>1,2 миллиарда </a:t>
            </a:r>
            <a:r>
              <a:rPr lang="ru-RU" sz="2800" dirty="0" smtClean="0">
                <a:latin typeface="+mj-lt"/>
              </a:rPr>
              <a:t>женщин в возрасте 50 лет и старше.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dirty="0" smtClean="0">
                <a:latin typeface="+mj-lt"/>
              </a:rPr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ru-RU" sz="2800" dirty="0" smtClean="0">
                <a:latin typeface="+mj-lt"/>
              </a:rPr>
              <a:t>Увеличение продолжительности жизни влечет за собой значительное увеличение частоты заболеваний и неприятных состояний, которые связны</a:t>
            </a:r>
            <a:r>
              <a:rPr lang="ru-RU" sz="2800" dirty="0">
                <a:latin typeface="+mj-lt"/>
              </a:rPr>
              <a:t> </a:t>
            </a:r>
            <a:r>
              <a:rPr lang="ru-RU" sz="2800" dirty="0" smtClean="0">
                <a:latin typeface="+mj-lt"/>
              </a:rPr>
              <a:t> с прекращением выработки эстрогенов.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974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748" y="1152768"/>
            <a:ext cx="5777963" cy="38073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7818" y="203301"/>
            <a:ext cx="4400550" cy="7270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РЕШЕНИЕ ПРОБЛЕМЫ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15678" y="5365346"/>
            <a:ext cx="8928322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Меновитол Плюс – комплексная поддержка женского здоровья в климактерическом периоде.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Рисунок 7" descr="Menovitol_P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948" y="1386074"/>
            <a:ext cx="2171704" cy="3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070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79775" y="255074"/>
            <a:ext cx="81689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Период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менопаузы с Меновитол 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Плюс будет пройден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максимально комфортно.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971" y="1788160"/>
            <a:ext cx="5702510" cy="3799297"/>
          </a:xfrm>
          <a:prstGeom prst="rect">
            <a:avLst/>
          </a:prstGeom>
        </p:spPr>
      </p:pic>
      <p:pic>
        <p:nvPicPr>
          <p:cNvPr id="6" name="Рисунок 5" descr="Menovitol_P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748" y="1975354"/>
            <a:ext cx="2171704" cy="359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468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46052"/>
            <a:ext cx="7286676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Биологически активные компоненты МЕНОВИТОЛ ПЛЮС помогут: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6100" y="1773226"/>
            <a:ext cx="6802466" cy="4525963"/>
          </a:xfrm>
        </p:spPr>
        <p:txBody>
          <a:bodyPr>
            <a:normAutofit/>
          </a:bodyPr>
          <a:lstStyle/>
          <a:p>
            <a:pPr defTabSz="8397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Улучшить эмоциональный фон</a:t>
            </a:r>
          </a:p>
          <a:p>
            <a:pPr defTabSz="8397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endParaRPr lang="ru-RU" sz="2400" dirty="0" smtClean="0"/>
          </a:p>
          <a:p>
            <a:pPr defTabSz="8397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Уменьшить вегетативные проявления (приливы, приступы сердцебиения, повышенную потливость, колебания артериального давления) </a:t>
            </a:r>
          </a:p>
          <a:p>
            <a:pPr defTabSz="8397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endParaRPr lang="ru-RU" sz="2400" dirty="0" smtClean="0"/>
          </a:p>
          <a:p>
            <a:pPr defTabSz="8397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Стабилизировать обменные нарушения (поддерживать нормальный жировой обмен и массу тела)</a:t>
            </a:r>
          </a:p>
          <a:p>
            <a:pPr defTabSz="8397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endParaRPr lang="ru-RU" sz="2400" dirty="0" smtClean="0"/>
          </a:p>
          <a:p>
            <a:pPr defTabSz="839788"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Сохранять память и ясный ум, молодость и здоровье кожи и всего организма в целом</a:t>
            </a:r>
          </a:p>
        </p:txBody>
      </p:sp>
    </p:spTree>
    <p:extLst>
      <p:ext uri="{BB962C8B-B14F-4D97-AF65-F5344CB8AC3E}">
        <p14:creationId xmlns:p14="http://schemas.microsoft.com/office/powerpoint/2010/main" xmlns="" val="232466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СОСТАВ: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4856" y="1115498"/>
            <a:ext cx="5016524" cy="4848248"/>
          </a:xfrm>
        </p:spPr>
        <p:txBody>
          <a:bodyPr>
            <a:noAutofit/>
          </a:bodyPr>
          <a:lstStyle/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/>
              <a:t>Экстракт травы зверобоя продырявленного</a:t>
            </a:r>
          </a:p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Экстракт </a:t>
            </a:r>
            <a:r>
              <a:rPr lang="ru-RU" sz="2400" dirty="0"/>
              <a:t>корней </a:t>
            </a:r>
            <a:r>
              <a:rPr lang="ru-RU" sz="2400" dirty="0" err="1"/>
              <a:t>диоскореи</a:t>
            </a:r>
            <a:endParaRPr lang="ru-RU" sz="2400" dirty="0"/>
          </a:p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Экстракт </a:t>
            </a:r>
            <a:r>
              <a:rPr lang="ru-RU" sz="2400" dirty="0"/>
              <a:t>корней </a:t>
            </a:r>
            <a:r>
              <a:rPr lang="ru-RU" sz="2400" dirty="0" err="1"/>
              <a:t>цимицифуги</a:t>
            </a:r>
            <a:endParaRPr lang="ru-RU" sz="2400" dirty="0"/>
          </a:p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Экстракт корневищ дягиля</a:t>
            </a:r>
            <a:endParaRPr lang="ru-RU" sz="2400" dirty="0"/>
          </a:p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Экстракт </a:t>
            </a:r>
            <a:r>
              <a:rPr lang="ru-RU" sz="2400" dirty="0"/>
              <a:t>плодов </a:t>
            </a:r>
            <a:r>
              <a:rPr lang="ru-RU" sz="2400" dirty="0" err="1"/>
              <a:t>витекса</a:t>
            </a:r>
            <a:r>
              <a:rPr lang="ru-RU" sz="2400" dirty="0"/>
              <a:t> священного</a:t>
            </a:r>
          </a:p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БАД «</a:t>
            </a:r>
            <a:r>
              <a:rPr lang="ru-RU" sz="2400" dirty="0"/>
              <a:t>Цинк-</a:t>
            </a:r>
            <a:r>
              <a:rPr lang="ru-RU" sz="2400" dirty="0" err="1"/>
              <a:t>Био</a:t>
            </a:r>
            <a:r>
              <a:rPr lang="ru-RU" sz="2400" dirty="0" smtClean="0"/>
              <a:t>» (</a:t>
            </a:r>
            <a:r>
              <a:rPr lang="ru-RU" sz="2400" dirty="0" err="1"/>
              <a:t>спирулина</a:t>
            </a:r>
            <a:r>
              <a:rPr lang="ru-RU" sz="2400" dirty="0" smtClean="0"/>
              <a:t>, обогащенная </a:t>
            </a:r>
            <a:r>
              <a:rPr lang="ru-RU" sz="2400" dirty="0"/>
              <a:t>цинком)</a:t>
            </a:r>
          </a:p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Витамин </a:t>
            </a:r>
            <a:r>
              <a:rPr lang="ru-RU" sz="2400" dirty="0"/>
              <a:t>В6 (пиридоксина гидрохлорид)</a:t>
            </a:r>
          </a:p>
          <a:p>
            <a:pPr defTabSz="839788">
              <a:lnSpc>
                <a:spcPct val="110000"/>
              </a:lnSpc>
              <a:spcBef>
                <a:spcPts val="0"/>
              </a:spcBef>
              <a:buClr>
                <a:schemeClr val="accent1">
                  <a:lumMod val="50000"/>
                </a:schemeClr>
              </a:buClr>
              <a:defRPr/>
            </a:pPr>
            <a:r>
              <a:rPr lang="ru-RU" sz="2400" dirty="0" smtClean="0"/>
              <a:t>Цинк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775" r="16775"/>
          <a:stretch/>
        </p:blipFill>
        <p:spPr>
          <a:xfrm>
            <a:off x="4668584" y="2355041"/>
            <a:ext cx="1904151" cy="190415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4641390" y="441237"/>
            <a:ext cx="1906622" cy="1906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859" b="36609"/>
          <a:stretch/>
        </p:blipFill>
        <p:spPr>
          <a:xfrm>
            <a:off x="6571886" y="2345653"/>
            <a:ext cx="1893941" cy="18939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4680435" y="4241800"/>
            <a:ext cx="1892300" cy="1892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87" r="7687"/>
          <a:stretch/>
        </p:blipFill>
        <p:spPr>
          <a:xfrm>
            <a:off x="6548013" y="444853"/>
            <a:ext cx="1910188" cy="191018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04573" y="4259192"/>
            <a:ext cx="1847590" cy="184759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Zn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07484" y="4500916"/>
            <a:ext cx="960438" cy="960438"/>
          </a:xfrm>
          <a:prstGeom prst="rect">
            <a:avLst/>
          </a:prstGeom>
        </p:spPr>
      </p:pic>
      <p:pic>
        <p:nvPicPr>
          <p:cNvPr id="13" name="Рисунок 12" descr="Vitamin-B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319976" y="5039410"/>
            <a:ext cx="901714" cy="88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730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1423</TotalTime>
  <Words>984</Words>
  <Application>Microsoft Office PowerPoint</Application>
  <PresentationFormat>Экран (4:3)</PresentationFormat>
  <Paragraphs>147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Меновитол Плюс</vt:lpstr>
      <vt:lpstr>Слайд 2</vt:lpstr>
      <vt:lpstr>Слайд 3</vt:lpstr>
      <vt:lpstr>Слайд 4</vt:lpstr>
      <vt:lpstr>АКТУАЛЬНОСТЬ ПРОБЛЕМЫ</vt:lpstr>
      <vt:lpstr>РЕШЕНИЕ ПРОБЛЕМЫ</vt:lpstr>
      <vt:lpstr>Слайд 7</vt:lpstr>
      <vt:lpstr>Биологически активные компоненты МЕНОВИТОЛ ПЛЮС помогут:</vt:lpstr>
      <vt:lpstr>СОСТАВ:</vt:lpstr>
      <vt:lpstr>ЭКСТРАКТ ЗВЕРОБОЯ </vt:lpstr>
      <vt:lpstr>ЦИМИЦИФУГА </vt:lpstr>
      <vt:lpstr>КЛОПОГОН КИСТЕВИДНЫЙ (Cimicifuga racemosa )</vt:lpstr>
      <vt:lpstr>ЭКСТРАКТ ДИОСКОРЕИ (дикого ямса) </vt:lpstr>
      <vt:lpstr>Слайд 14</vt:lpstr>
      <vt:lpstr>ДИКИЙ ЯМС.  КЛИНИЧЕСКИЕ ИСПЫТАНИЯ</vt:lpstr>
      <vt:lpstr>ЭКСТРАКТ ДЯГИЛЯ (дудника)</vt:lpstr>
      <vt:lpstr>Слайд 17</vt:lpstr>
      <vt:lpstr>ЭКСТРАКТ ДЯГИЛЯ (дудника)</vt:lpstr>
      <vt:lpstr>ЭКСТРАКТ ДЯГИЛЯ (дудника)</vt:lpstr>
      <vt:lpstr>ЭКСТРАКТ ЯГОД  ВИТЕКСА СВЯЩЕННОГО </vt:lpstr>
      <vt:lpstr>ВИТАМИН В6</vt:lpstr>
      <vt:lpstr>ВИТАМИН В6</vt:lpstr>
      <vt:lpstr>ЦИНК</vt:lpstr>
      <vt:lpstr>ЦИНК</vt:lpstr>
      <vt:lpstr>РЕКОМЕНДАЦИИ  ПО ПРИМЕНЕНИЮ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Самара</dc:title>
  <dc:creator>Маргарита</dc:creator>
  <cp:lastModifiedBy>terehova_alexandra</cp:lastModifiedBy>
  <cp:revision>77</cp:revision>
  <dcterms:created xsi:type="dcterms:W3CDTF">2017-03-17T05:01:26Z</dcterms:created>
  <dcterms:modified xsi:type="dcterms:W3CDTF">2017-04-24T12:50:53Z</dcterms:modified>
</cp:coreProperties>
</file>