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58" r:id="rId7"/>
    <p:sldId id="269" r:id="rId8"/>
    <p:sldId id="266" r:id="rId9"/>
    <p:sldId id="267" r:id="rId10"/>
    <p:sldId id="268" r:id="rId11"/>
    <p:sldId id="270" r:id="rId12"/>
    <p:sldId id="271" r:id="rId13"/>
    <p:sldId id="272" r:id="rId14"/>
    <p:sldId id="277" r:id="rId15"/>
    <p:sldId id="276" r:id="rId16"/>
    <p:sldId id="274" r:id="rId17"/>
    <p:sldId id="278" r:id="rId18"/>
    <p:sldId id="257" r:id="rId19"/>
    <p:sldId id="275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3CE0-A61F-4FA8-B7A2-BC28F7E70B4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1AEC-62CE-4F79-AD1B-41BC7F060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518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3CE0-A61F-4FA8-B7A2-BC28F7E70B4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1AEC-62CE-4F79-AD1B-41BC7F060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946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3CE0-A61F-4FA8-B7A2-BC28F7E70B4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1AEC-62CE-4F79-AD1B-41BC7F060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2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3CE0-A61F-4FA8-B7A2-BC28F7E70B4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1AEC-62CE-4F79-AD1B-41BC7F060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749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3CE0-A61F-4FA8-B7A2-BC28F7E70B4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1AEC-62CE-4F79-AD1B-41BC7F060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108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3CE0-A61F-4FA8-B7A2-BC28F7E70B4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1AEC-62CE-4F79-AD1B-41BC7F060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134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3CE0-A61F-4FA8-B7A2-BC28F7E70B4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1AEC-62CE-4F79-AD1B-41BC7F060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569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3CE0-A61F-4FA8-B7A2-BC28F7E70B4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1AEC-62CE-4F79-AD1B-41BC7F060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710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3CE0-A61F-4FA8-B7A2-BC28F7E70B4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1AEC-62CE-4F79-AD1B-41BC7F060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729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3CE0-A61F-4FA8-B7A2-BC28F7E70B4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1AEC-62CE-4F79-AD1B-41BC7F060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817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3CE0-A61F-4FA8-B7A2-BC28F7E70B4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1AEC-62CE-4F79-AD1B-41BC7F060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131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13CE0-A61F-4FA8-B7A2-BC28F7E70B4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A1AEC-62CE-4F79-AD1B-41BC7F060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04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46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Азбука витаминов плюс</a:t>
            </a:r>
            <a:br>
              <a:rPr lang="ru-RU" dirty="0" smtClean="0"/>
            </a:br>
            <a:r>
              <a:rPr lang="ru-RU" dirty="0" smtClean="0"/>
              <a:t>детские витамины </a:t>
            </a:r>
            <a:br>
              <a:rPr lang="ru-RU" dirty="0" smtClean="0"/>
            </a:br>
            <a:r>
              <a:rPr lang="ru-RU" dirty="0" smtClean="0"/>
              <a:t>для поддержки зрения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Шаповалова</a:t>
            </a:r>
            <a:endParaRPr lang="ru-RU" dirty="0"/>
          </a:p>
        </p:txBody>
      </p:sp>
      <p:sp>
        <p:nvSpPr>
          <p:cNvPr id="4" name="AutoShape 2" descr="Картинки по запросу глаз и зрение"/>
          <p:cNvSpPr>
            <a:spLocks noChangeAspect="1" noChangeArrowheads="1"/>
          </p:cNvSpPr>
          <p:nvPr/>
        </p:nvSpPr>
        <p:spPr bwMode="auto">
          <a:xfrm>
            <a:off x="155575" y="-1470025"/>
            <a:ext cx="4552950" cy="3067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85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674"/>
            <a:ext cx="8229600" cy="1143000"/>
          </a:xfrm>
        </p:spPr>
        <p:txBody>
          <a:bodyPr/>
          <a:lstStyle/>
          <a:p>
            <a:r>
              <a:rPr lang="ru-RU" dirty="0" err="1" smtClean="0"/>
              <a:t>Лютеин</a:t>
            </a:r>
            <a:r>
              <a:rPr lang="ru-RU" dirty="0" smtClean="0"/>
              <a:t> в пище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9949408"/>
              </p:ext>
            </p:extLst>
          </p:nvPr>
        </p:nvGraphicFramePr>
        <p:xfrm>
          <a:off x="1403648" y="980728"/>
          <a:ext cx="6833232" cy="4785397"/>
        </p:xfrm>
        <a:graphic>
          <a:graphicData uri="http://schemas.openxmlformats.org/drawingml/2006/table">
            <a:tbl>
              <a:tblPr/>
              <a:tblGrid>
                <a:gridCol w="2872793"/>
                <a:gridCol w="3960439"/>
              </a:tblGrid>
              <a:tr h="762315">
                <a:tc>
                  <a:txBody>
                    <a:bodyPr/>
                    <a:lstStyle/>
                    <a:p>
                      <a:r>
                        <a:rPr lang="ru-RU" sz="1400" dirty="0"/>
                        <a:t>Продукты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Лютеин</a:t>
                      </a:r>
                      <a:r>
                        <a:rPr lang="ru-RU" sz="1400" dirty="0"/>
                        <a:t> (вместе с </a:t>
                      </a:r>
                      <a:r>
                        <a:rPr lang="ru-RU" sz="1400" dirty="0" err="1"/>
                        <a:t>зеаксантином</a:t>
                      </a:r>
                      <a:r>
                        <a:rPr lang="ru-RU" sz="1400" dirty="0"/>
                        <a:t>) (мкг /100 г)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363">
                <a:tc>
                  <a:txBody>
                    <a:bodyPr/>
                    <a:lstStyle/>
                    <a:p>
                      <a:r>
                        <a:rPr lang="ru-RU" sz="1400" dirty="0"/>
                        <a:t>Шпинат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12198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363">
                <a:tc>
                  <a:txBody>
                    <a:bodyPr/>
                    <a:lstStyle/>
                    <a:p>
                      <a:r>
                        <a:rPr lang="ru-RU" sz="1400" dirty="0"/>
                        <a:t>Капуста Кале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8198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363">
                <a:tc>
                  <a:txBody>
                    <a:bodyPr/>
                    <a:lstStyle/>
                    <a:p>
                      <a:r>
                        <a:rPr lang="ru-RU" sz="1400" dirty="0"/>
                        <a:t>Петрушка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5561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363">
                <a:tc>
                  <a:txBody>
                    <a:bodyPr/>
                    <a:lstStyle/>
                    <a:p>
                      <a:r>
                        <a:rPr lang="ru-RU" sz="1400" dirty="0"/>
                        <a:t>Горошек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2477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363">
                <a:tc>
                  <a:txBody>
                    <a:bodyPr/>
                    <a:lstStyle/>
                    <a:p>
                      <a:r>
                        <a:rPr lang="ru-RU" sz="1400" dirty="0"/>
                        <a:t>Тыква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1500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363">
                <a:tc>
                  <a:txBody>
                    <a:bodyPr/>
                    <a:lstStyle/>
                    <a:p>
                      <a:r>
                        <a:rPr lang="ru-RU" sz="1400" dirty="0"/>
                        <a:t>Фисташки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1405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363">
                <a:tc>
                  <a:txBody>
                    <a:bodyPr/>
                    <a:lstStyle/>
                    <a:p>
                      <a:r>
                        <a:rPr lang="ru-RU" sz="1400" dirty="0"/>
                        <a:t>Яйцо (</a:t>
                      </a:r>
                      <a:r>
                        <a:rPr lang="ru-RU" sz="1400" dirty="0" smtClean="0"/>
                        <a:t>желток)</a:t>
                      </a:r>
                      <a:endParaRPr lang="ru-RU" sz="1400" dirty="0"/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1094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363">
                <a:tc>
                  <a:txBody>
                    <a:bodyPr/>
                    <a:lstStyle/>
                    <a:p>
                      <a:r>
                        <a:rPr lang="ru-RU" sz="1400" dirty="0"/>
                        <a:t>Хурма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834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363">
                <a:tc>
                  <a:txBody>
                    <a:bodyPr/>
                    <a:lstStyle/>
                    <a:p>
                      <a:r>
                        <a:rPr lang="ru-RU" sz="1400" dirty="0"/>
                        <a:t>Кукуруза (сырая)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644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363">
                <a:tc>
                  <a:txBody>
                    <a:bodyPr/>
                    <a:lstStyle/>
                    <a:p>
                      <a:r>
                        <a:rPr lang="ru-RU" sz="1400" dirty="0"/>
                        <a:t>Сельдерей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283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363">
                <a:tc>
                  <a:txBody>
                    <a:bodyPr/>
                    <a:lstStyle/>
                    <a:p>
                      <a:r>
                        <a:rPr lang="ru-RU" sz="1400" dirty="0"/>
                        <a:t>Морковь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256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363">
                <a:tc>
                  <a:txBody>
                    <a:bodyPr/>
                    <a:lstStyle/>
                    <a:p>
                      <a:r>
                        <a:rPr lang="ru-RU" sz="1400" dirty="0"/>
                        <a:t>Мандарины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138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363">
                <a:tc>
                  <a:txBody>
                    <a:bodyPr/>
                    <a:lstStyle/>
                    <a:p>
                      <a:r>
                        <a:rPr lang="ru-RU" sz="1400" dirty="0"/>
                        <a:t>Апельсины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129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363">
                <a:tc>
                  <a:txBody>
                    <a:bodyPr/>
                    <a:lstStyle/>
                    <a:p>
                      <a:r>
                        <a:rPr lang="ru-RU" sz="1400" dirty="0"/>
                        <a:t>Персики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91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359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Витамин А (</a:t>
            </a:r>
            <a:r>
              <a:rPr lang="ru-RU" dirty="0" err="1"/>
              <a:t>ретинол</a:t>
            </a:r>
            <a:r>
              <a:rPr lang="ru-RU" dirty="0"/>
              <a:t>, </a:t>
            </a:r>
            <a:r>
              <a:rPr lang="ru-RU" dirty="0" err="1"/>
              <a:t>ретиналь</a:t>
            </a:r>
            <a:r>
              <a:rPr lang="ru-RU" dirty="0"/>
              <a:t>, </a:t>
            </a:r>
            <a:r>
              <a:rPr lang="ru-RU" dirty="0" err="1"/>
              <a:t>ретиноевая</a:t>
            </a:r>
            <a:r>
              <a:rPr lang="ru-RU" dirty="0"/>
              <a:t> кислота</a:t>
            </a:r>
            <a:r>
              <a:rPr lang="ru-RU" dirty="0" smtClean="0"/>
              <a:t>) принимает </a:t>
            </a:r>
            <a:r>
              <a:rPr lang="ru-RU" dirty="0"/>
              <a:t>непосредственное участие в процессах зрения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форме </a:t>
            </a:r>
            <a:r>
              <a:rPr lang="ru-RU" dirty="0" err="1"/>
              <a:t>цис-ретиналя</a:t>
            </a:r>
            <a:r>
              <a:rPr lang="ru-RU" dirty="0"/>
              <a:t> он образует фоточувствительный зрительный пигмент родопсин. </a:t>
            </a:r>
            <a:endParaRPr lang="ru-RU" dirty="0" smtClean="0"/>
          </a:p>
          <a:p>
            <a:r>
              <a:rPr lang="ru-RU" dirty="0" smtClean="0"/>
              <a:t>Витамин </a:t>
            </a:r>
            <a:r>
              <a:rPr lang="ru-RU" dirty="0"/>
              <a:t>А расходуется при каждом световом возбуждении для синтеза зрительного пурпура родопсина. </a:t>
            </a:r>
            <a:endParaRPr lang="ru-RU" dirty="0" smtClean="0"/>
          </a:p>
          <a:p>
            <a:r>
              <a:rPr lang="ru-RU" dirty="0" smtClean="0"/>
              <a:t>Этот </a:t>
            </a:r>
            <a:r>
              <a:rPr lang="ru-RU" dirty="0"/>
              <a:t>процесс имеет большое значение для тех, кто много работает у телевизионных или компьютерных экранов. </a:t>
            </a:r>
            <a:endParaRPr lang="ru-RU" dirty="0" smtClean="0"/>
          </a:p>
          <a:p>
            <a:r>
              <a:rPr lang="ru-RU" dirty="0" smtClean="0"/>
              <a:t>Глазам </a:t>
            </a:r>
            <a:r>
              <a:rPr lang="ru-RU" dirty="0"/>
              <a:t>при этом ежесекундно приходится реагировать на контрастные световые раздражители. </a:t>
            </a:r>
          </a:p>
          <a:p>
            <a:r>
              <a:rPr lang="ru-RU" dirty="0" smtClean="0"/>
              <a:t>При </a:t>
            </a:r>
            <a:r>
              <a:rPr lang="ru-RU" dirty="0"/>
              <a:t>каждом световом раздражении происходит химический распад огромного количества молекул родопсина и мгновенное создание новых в процессе биосинтеза из белка и витамина А.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витамина А не хватает, родопсин синтезируется в недостаточном количестве и неизбежно наступает расстройство зрения.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мере развития гиповитаминоза А процесс может привести к перфорации роговицы и гнойному воспалению всех тканей глазного </a:t>
            </a:r>
            <a:r>
              <a:rPr lang="ru-RU" dirty="0" smtClean="0"/>
              <a:t>яблока.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87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Бета-каротин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+mj-lt"/>
                <a:ea typeface="Times New Roman"/>
              </a:rPr>
              <a:t>Бета-каротин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</a:rPr>
              <a:t> как провитамин А имеет огромное значение для фоторецепции. </a:t>
            </a:r>
            <a:endParaRPr lang="ru-RU" dirty="0" smtClean="0">
              <a:solidFill>
                <a:srgbClr val="000000"/>
              </a:solidFill>
              <a:latin typeface="+mj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Times New Roman"/>
              </a:rPr>
              <a:t>Витамин 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</a:rPr>
              <a:t>А обеспечивает нормальную деятельность зрительного анализатора, участвует в синтезе зрительного пигмента сетчатки и восприятии глазом света. </a:t>
            </a:r>
            <a:endParaRPr lang="ru-RU" dirty="0" smtClean="0">
              <a:solidFill>
                <a:srgbClr val="000000"/>
              </a:solidFill>
              <a:latin typeface="+mj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Times New Roman"/>
              </a:rPr>
              <a:t>Однако 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</a:rPr>
              <a:t>при избытке витамина А могут развиваться тяжелые токсические нарушения . </a:t>
            </a:r>
            <a:endParaRPr lang="ru-RU" dirty="0" smtClean="0">
              <a:solidFill>
                <a:srgbClr val="000000"/>
              </a:solidFill>
              <a:latin typeface="+mj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Times New Roman"/>
              </a:rPr>
              <a:t>Принципиальным 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</a:rPr>
              <a:t>преимуществом бета-каротина является его способность накапливаться в депо, превращаясь под воздействием ферментов в печени и кишечнике в витамин А лишь в определенных количествах, необходимых организму.</a:t>
            </a:r>
            <a:endParaRPr lang="ru-RU" sz="2800" dirty="0">
              <a:latin typeface="+mj-lt"/>
              <a:ea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Кроме того, бета-каротин является одним из самых активных антиоксидантов и в этой роли участвует в защите глаз от воздействия свободных радикалов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46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4315"/>
          </a:xfr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+mj-lt"/>
                <a:ea typeface="Times New Roman"/>
              </a:rPr>
              <a:t>Витамин E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</a:rPr>
              <a:t> – жирорастворимый витамин, активно защищающий мембраны. Именно он считается важнейшим элементом системы антиоксидантной защиты мембран. Витамин Е прерывает цепные реакции окисления </a:t>
            </a:r>
            <a:r>
              <a:rPr lang="ru-RU" sz="1800" dirty="0" smtClean="0">
                <a:solidFill>
                  <a:srgbClr val="000000"/>
                </a:solidFill>
                <a:latin typeface="+mj-lt"/>
                <a:ea typeface="Times New Roman"/>
              </a:rPr>
              <a:t>липидов, 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</a:rPr>
              <a:t>является ловушкой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/>
              </a:rPr>
              <a:t>синглетного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</a:rPr>
              <a:t> кислорода</a:t>
            </a:r>
            <a:r>
              <a:rPr lang="ru-RU" sz="1800" dirty="0" smtClean="0">
                <a:solidFill>
                  <a:srgbClr val="000000"/>
                </a:solidFill>
                <a:latin typeface="+mj-lt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+mj-lt"/>
                <a:ea typeface="Times New Roman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</a:rPr>
              <a:t>Витамин E также способствует формированию витамина А из бета-каротина.</a:t>
            </a:r>
            <a:endParaRPr lang="ru-RU" sz="1800" dirty="0">
              <a:latin typeface="+mj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</a:rPr>
              <a:t>В тканях глаза обнаружено некоторое количество витамина E, который выполняет антиоксидантную функцию, а также нормализует проницаемость капилляров и предотвращает их ломкость, защищает нервные клетки </a:t>
            </a:r>
            <a:r>
              <a:rPr lang="ru-RU" sz="1800" dirty="0" smtClean="0">
                <a:solidFill>
                  <a:srgbClr val="000000"/>
                </a:solidFill>
                <a:latin typeface="+mj-lt"/>
                <a:ea typeface="Times New Roman"/>
              </a:rPr>
              <a:t>глаза.</a:t>
            </a:r>
            <a:endParaRPr lang="ru-RU" sz="1800" dirty="0">
              <a:latin typeface="+mj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</a:rPr>
              <a:t>Важное значение антиоксидантные витамины имеют для защиты от действия свободных радикалов фоторецепторного аппарата сетчатки. </a:t>
            </a:r>
            <a:endParaRPr lang="ru-RU" sz="1800" dirty="0" smtClean="0">
              <a:solidFill>
                <a:srgbClr val="000000"/>
              </a:solidFill>
              <a:latin typeface="+mj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+mj-lt"/>
                <a:ea typeface="Times New Roman"/>
              </a:rPr>
              <a:t>Сетчатка 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</a:rPr>
              <a:t>подвержена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/>
              </a:rPr>
              <a:t>оксидативному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</a:rPr>
              <a:t> стрессу из-за высокого потребления кислорода, высокого содержания полиненасыщенных жирных кислот и освещения. </a:t>
            </a:r>
            <a:endParaRPr lang="ru-RU" sz="1800" dirty="0" smtClean="0">
              <a:solidFill>
                <a:srgbClr val="000000"/>
              </a:solidFill>
              <a:latin typeface="+mj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+mj-lt"/>
                <a:ea typeface="Times New Roman"/>
              </a:rPr>
              <a:t>Антиоксидантные 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</a:rPr>
              <a:t>витамины А, Е и, особенно,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/>
              </a:rPr>
              <a:t>каротиноиды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</a:rPr>
              <a:t> являются протекторами фотохимического повреждения сетчатки</a:t>
            </a:r>
            <a:r>
              <a:rPr lang="ru-RU" sz="1800" dirty="0" smtClean="0">
                <a:solidFill>
                  <a:srgbClr val="000000"/>
                </a:solidFill>
                <a:latin typeface="+mj-lt"/>
                <a:ea typeface="Times New Roman"/>
              </a:rPr>
              <a:t>.</a:t>
            </a:r>
            <a:endParaRPr lang="ru-RU" sz="1800" dirty="0"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2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lIns="0" tIns="0" rIns="0" bIns="0"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4000" b="1" i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Рыбий жир</a:t>
            </a:r>
            <a:endParaRPr lang="ru-RU" sz="4000" b="1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462760"/>
          </a:xfrm>
        </p:spPr>
        <p:txBody>
          <a:bodyPr>
            <a:sp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000" b="1" i="1" dirty="0">
                <a:latin typeface="Times New Roman"/>
                <a:ea typeface="Times New Roman"/>
              </a:rPr>
              <a:t>Рыбий жир </a:t>
            </a:r>
            <a:r>
              <a:rPr lang="ru-RU" sz="2000" dirty="0">
                <a:latin typeface="Times New Roman"/>
                <a:ea typeface="Times New Roman"/>
              </a:rPr>
              <a:t>богат двумя </a:t>
            </a:r>
            <a:r>
              <a:rPr lang="ru-RU" sz="2000" dirty="0" err="1">
                <a:latin typeface="Times New Roman"/>
                <a:ea typeface="Times New Roman"/>
              </a:rPr>
              <a:t>эссенциальными</a:t>
            </a:r>
            <a:r>
              <a:rPr lang="ru-RU" sz="2000" dirty="0">
                <a:latin typeface="Times New Roman"/>
                <a:ea typeface="Times New Roman"/>
              </a:rPr>
              <a:t> жирными кислотами: </a:t>
            </a:r>
            <a:r>
              <a:rPr lang="ru-RU" sz="2000" dirty="0" err="1">
                <a:latin typeface="Times New Roman"/>
                <a:ea typeface="Times New Roman"/>
              </a:rPr>
              <a:t>эйкозапентаеновой</a:t>
            </a:r>
            <a:r>
              <a:rPr lang="ru-RU" sz="2000" dirty="0">
                <a:latin typeface="Times New Roman"/>
                <a:ea typeface="Times New Roman"/>
              </a:rPr>
              <a:t> (ЭПК) и </a:t>
            </a:r>
            <a:r>
              <a:rPr lang="ru-RU" sz="2000" dirty="0" err="1">
                <a:latin typeface="Times New Roman"/>
                <a:ea typeface="Times New Roman"/>
              </a:rPr>
              <a:t>докозагексаеновой</a:t>
            </a:r>
            <a:r>
              <a:rPr lang="ru-RU" sz="2000" dirty="0">
                <a:latin typeface="Times New Roman"/>
                <a:ea typeface="Times New Roman"/>
              </a:rPr>
              <a:t> (ДГК).</a:t>
            </a:r>
          </a:p>
          <a:p>
            <a:pPr indent="0" algn="just"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ЭПК </a:t>
            </a:r>
          </a:p>
          <a:p>
            <a:pPr marL="685800" algn="just"/>
            <a:r>
              <a:rPr lang="ru-RU" sz="2000" dirty="0" smtClean="0">
                <a:latin typeface="Times New Roman"/>
                <a:ea typeface="Times New Roman"/>
              </a:rPr>
              <a:t>снижает </a:t>
            </a:r>
            <a:r>
              <a:rPr lang="ru-RU" sz="2000" dirty="0">
                <a:latin typeface="Times New Roman"/>
                <a:ea typeface="Times New Roman"/>
              </a:rPr>
              <a:t>свертываемость крови, не допуская образования тромбов, которые способны вызвать инфаркт,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marL="685800" algn="just"/>
            <a:r>
              <a:rPr lang="ru-RU" sz="2000" dirty="0" smtClean="0">
                <a:latin typeface="Times New Roman"/>
                <a:ea typeface="Times New Roman"/>
              </a:rPr>
              <a:t>способствуют </a:t>
            </a:r>
            <a:r>
              <a:rPr lang="ru-RU" sz="2000" dirty="0">
                <a:latin typeface="Times New Roman"/>
                <a:ea typeface="Times New Roman"/>
              </a:rPr>
              <a:t>снижению кровяного давления и защищают артерии от образования холестериновых бляшек и является важнейшим средством профилактики сердечно-сосудистых </a:t>
            </a:r>
            <a:r>
              <a:rPr lang="ru-RU" sz="2000" dirty="0" smtClean="0">
                <a:latin typeface="Times New Roman"/>
                <a:ea typeface="Times New Roman"/>
              </a:rPr>
              <a:t>заболеваний,</a:t>
            </a:r>
          </a:p>
          <a:p>
            <a:pPr marL="685800" algn="just"/>
            <a:r>
              <a:rPr lang="ru-RU" sz="2000" dirty="0" smtClean="0">
                <a:latin typeface="Times New Roman"/>
                <a:ea typeface="Times New Roman"/>
              </a:rPr>
              <a:t>Играет важную роль в профилактике и снижению интенсивности  </a:t>
            </a:r>
            <a:r>
              <a:rPr lang="ru-RU" sz="2000" dirty="0">
                <a:latin typeface="Times New Roman"/>
                <a:ea typeface="Times New Roman"/>
              </a:rPr>
              <a:t>хронических воспалительных </a:t>
            </a:r>
            <a:r>
              <a:rPr lang="ru-RU" sz="2000" dirty="0" smtClean="0">
                <a:latin typeface="Times New Roman"/>
                <a:ea typeface="Times New Roman"/>
              </a:rPr>
              <a:t>заболеваний.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Times New Roman"/>
              </a:rPr>
              <a:t>ДГК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имеет </a:t>
            </a:r>
            <a:r>
              <a:rPr lang="ru-RU" sz="2000" dirty="0">
                <a:latin typeface="Times New Roman"/>
                <a:ea typeface="Times New Roman"/>
              </a:rPr>
              <a:t>особую важность для здоровья мозга и глаз, в первую очередь она необходима новорожденным детям для правильного развития мозга и глаз</a:t>
            </a:r>
            <a:r>
              <a:rPr lang="ru-RU" sz="2000" dirty="0" smtClean="0">
                <a:latin typeface="Times New Roman"/>
                <a:ea typeface="Times New Roman"/>
              </a:rPr>
              <a:t>.</a:t>
            </a:r>
            <a:endParaRPr lang="ru-RU" sz="20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559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lIns="0" tIns="0" rIns="0" bIns="0"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2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Ряд </a:t>
            </a:r>
            <a:r>
              <a:rPr lang="ru-RU" sz="22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клинических исследований показали, </a:t>
            </a:r>
            <a:r>
              <a:rPr lang="ru-RU" sz="22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что </a:t>
            </a:r>
            <a:r>
              <a:rPr lang="ru-RU" sz="22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омега 3 жирные кислоты</a:t>
            </a:r>
            <a:endParaRPr lang="ru-RU" sz="2200" b="1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141968"/>
          </a:xfr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необходимы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для нормального развития детского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зрения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содержатся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 грудном молоке матери, а также добавляются в некоторые смеси для детского питания.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ополнительное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питание, включающее омега 3 жирные кислоты, стимулирует развитие зрения у детей раннего возраста.</a:t>
            </a:r>
            <a:endParaRPr lang="ru-RU" sz="20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Согласно анализу нескольких исследований, проведенных учеными из Гарвардской школы общественного здоровья и опубликованных в журнале </a:t>
            </a: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«Педиатрия»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доказали, что острота зрения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недоношенных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детей, которых кормили смесью, в состав которой входила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докозагексаеновая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кислота была выше, чем у таких же недоношенных детей, но получавших смесь без содержания в составе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докозагексаеновой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кислоты.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28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Омега-3 ПНЖК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(рыбий жир)</a:t>
            </a:r>
            <a:endParaRPr lang="ru-RU" sz="2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52596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период беременности, женщина должна получать достаточное количество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докозагексаеновой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кислоты и других омега 3 жирных кислот, так как это является безоговорочным условием 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нормального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развития зрения у 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ребенка.</a:t>
            </a:r>
            <a:endParaRPr lang="ru-RU" sz="2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/>
                <a:ea typeface="Times New Roman"/>
                <a:cs typeface="Times New Roman"/>
              </a:rPr>
              <a:t>В исследовании, опубликованном в Американском журнале клинического питания, канадские исследователи обнаружили, что маленькие девочки, матери которых получали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докозагексаеновую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кислоту в необходимом количестве с четвертого месяца беременности вплоть до родов, реже имеют остроту зрения ниже средней в возрасте 2 месяцев, чем новорожденные девочки, чьи матери не получали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докозагексаеновую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кислоту.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12040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Омега-3 ПНЖК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(льняное масло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2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525963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Льняное масло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– это важнейший источник альфа-линоленовой кислоты (АЛК), одной из жирных кислот класса омега-3. Это соединение обладает многими из иммуномодулирующих и противовоспалительных свойств, характерных и для рыбьего жира. АЛК очень полезна для сердечно-сосудистой системы: препятствует образованию тромбов, понижает уровень холестерина в крови и снижает кровяное давление.</a:t>
            </a:r>
            <a:endParaRPr lang="ru-RU" sz="20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30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0997"/>
          </a:xfrm>
        </p:spPr>
        <p:txBody>
          <a:bodyPr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Азбука </a:t>
            </a:r>
            <a:r>
              <a:rPr lang="ru-RU" sz="2400" dirty="0" smtClean="0">
                <a:solidFill>
                  <a:prstClr val="black"/>
                </a:solidFill>
              </a:rPr>
              <a:t>витаминов плюс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Обеспечение дневной нормы в разных возрастных группах 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17652226"/>
              </p:ext>
            </p:extLst>
          </p:nvPr>
        </p:nvGraphicFramePr>
        <p:xfrm>
          <a:off x="179512" y="908720"/>
          <a:ext cx="8856993" cy="5185447"/>
        </p:xfrm>
        <a:graphic>
          <a:graphicData uri="http://schemas.openxmlformats.org/drawingml/2006/table">
            <a:tbl>
              <a:tblPr firstRow="1" firstCol="1" bandRow="1"/>
              <a:tblGrid>
                <a:gridCol w="1401532"/>
                <a:gridCol w="369206"/>
                <a:gridCol w="369206"/>
                <a:gridCol w="443151"/>
                <a:gridCol w="443151"/>
                <a:gridCol w="443151"/>
                <a:gridCol w="443151"/>
                <a:gridCol w="369206"/>
                <a:gridCol w="369206"/>
                <a:gridCol w="369206"/>
                <a:gridCol w="369206"/>
                <a:gridCol w="369206"/>
                <a:gridCol w="443151"/>
                <a:gridCol w="737371"/>
                <a:gridCol w="443151"/>
                <a:gridCol w="737371"/>
                <a:gridCol w="737371"/>
              </a:tblGrid>
              <a:tr h="507847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Содержание, не менее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– 7 лет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– 11 лет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– 14 лет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– 18 лет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Взрослые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мг/ 1 </a:t>
                      </a:r>
                      <a:r>
                        <a:rPr lang="ru-RU" sz="105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капс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мг/ </a:t>
                      </a:r>
                      <a:r>
                        <a:rPr lang="en-US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капс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НФП</a:t>
                      </a:r>
                      <a:r>
                        <a:rPr lang="ru-RU" sz="105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мг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от НФП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капс.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НФП</a:t>
                      </a:r>
                      <a:r>
                        <a:rPr lang="ru-RU" sz="105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мг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от НФП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капс.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мальчики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девочки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юноши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девушки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суточного потребления, мг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от уровня суточного потребления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56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НФП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мг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от НФП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05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капс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НФП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мг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от НФП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05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капс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НФП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мг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от НФП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капс.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НФП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мг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от НФП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капс.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Полиненасыщенные жирные кислоты Омега-3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r>
                        <a:rPr lang="ru-RU" sz="105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847">
                <a:tc>
                  <a:txBody>
                    <a:bodyPr/>
                    <a:lstStyle/>
                    <a:p>
                      <a:pPr marR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Альфа-линоленовая кислота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</a:t>
                      </a:r>
                      <a:r>
                        <a:rPr lang="ru-RU" sz="105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Эйкозапентаеновая кислота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r>
                        <a:rPr lang="ru-RU" sz="105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Витамин А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0,19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0,38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Витамин Е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1,05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05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22">
                <a:tc gridSpan="1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Каротиноиды: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Бета-каротин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0,75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r>
                        <a:rPr lang="ru-RU" sz="105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Лютеин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r>
                        <a:rPr lang="ru-RU" sz="105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Зеаксантин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0,14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0,28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r>
                        <a:rPr lang="ru-RU" sz="105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r>
                        <a:rPr lang="ru-RU" sz="105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7312"/>
            <a:ext cx="8568952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268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Азбука витаминов плюс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992136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 smtClean="0"/>
              <a:t>Компоненты, составляющие формулу : </a:t>
            </a:r>
          </a:p>
          <a:p>
            <a:r>
              <a:rPr lang="ru-RU" sz="2200" dirty="0"/>
              <a:t>о</a:t>
            </a:r>
            <a:r>
              <a:rPr lang="ru-RU" sz="2200" dirty="0" smtClean="0"/>
              <a:t>беспечивают </a:t>
            </a:r>
            <a:r>
              <a:rPr lang="ru-RU" sz="2200" dirty="0" err="1" smtClean="0"/>
              <a:t>эссенциальными</a:t>
            </a:r>
            <a:r>
              <a:rPr lang="ru-RU" sz="2200" dirty="0" smtClean="0"/>
              <a:t> (незаменимыми) факторами питания ткани глаза, обеспечивая эффективную функцию зрительного восприятия;</a:t>
            </a:r>
          </a:p>
          <a:p>
            <a:r>
              <a:rPr lang="ru-RU" sz="2200" dirty="0" smtClean="0"/>
              <a:t> защищают ткани глаза от повреждения свободными радикалами и ультрафиолетом;</a:t>
            </a:r>
          </a:p>
          <a:p>
            <a:pPr lvl="0"/>
            <a:r>
              <a:rPr lang="ru-RU" sz="2200" dirty="0" smtClean="0">
                <a:solidFill>
                  <a:prstClr val="black"/>
                </a:solidFill>
              </a:rPr>
              <a:t>обеспечивают эффективное снабжение питательными веществами ткани глаза;</a:t>
            </a:r>
            <a:endParaRPr lang="ru-RU" sz="2200" dirty="0" smtClean="0"/>
          </a:p>
          <a:p>
            <a:r>
              <a:rPr lang="ru-RU" sz="2200" dirty="0" smtClean="0"/>
              <a:t>активно участвуют в реализации зрительной функции участвуя в приеме и трансформации светового сигнала;</a:t>
            </a:r>
          </a:p>
          <a:p>
            <a:r>
              <a:rPr lang="ru-RU" sz="2200" dirty="0"/>
              <a:t>у</a:t>
            </a:r>
            <a:r>
              <a:rPr lang="ru-RU" sz="2200" dirty="0" smtClean="0"/>
              <a:t>крепляют и поддерживают состояние сосудистой оболочки глаза;</a:t>
            </a:r>
          </a:p>
          <a:p>
            <a:r>
              <a:rPr lang="ru-RU" sz="2200" dirty="0"/>
              <a:t>у</a:t>
            </a:r>
            <a:r>
              <a:rPr lang="ru-RU" sz="2200" dirty="0" smtClean="0"/>
              <a:t>лучшают когнитивные (память, внимание и обучение) функции мозга.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284448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8" y="446336"/>
            <a:ext cx="8655502" cy="615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088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Азбука витаминов плюс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340768"/>
            <a:ext cx="5904656" cy="5016758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 smtClean="0"/>
              <a:t>Рекомендации по применению:</a:t>
            </a:r>
          </a:p>
          <a:p>
            <a:pPr marL="0" indent="0">
              <a:buNone/>
            </a:pPr>
            <a:r>
              <a:rPr lang="ru-RU" sz="2000" dirty="0" smtClean="0"/>
              <a:t>Детям </a:t>
            </a:r>
            <a:r>
              <a:rPr lang="ru-RU" sz="2000" dirty="0"/>
              <a:t>до 4 лет рекомендованная доза составляет 1 </a:t>
            </a:r>
            <a:r>
              <a:rPr lang="ru-RU" sz="2000" dirty="0" smtClean="0"/>
              <a:t>капсула ежедневно. </a:t>
            </a:r>
          </a:p>
          <a:p>
            <a:pPr marL="0" indent="0">
              <a:buNone/>
            </a:pPr>
            <a:r>
              <a:rPr lang="ru-RU" sz="2000" dirty="0" smtClean="0"/>
              <a:t>Детям </a:t>
            </a:r>
            <a:r>
              <a:rPr lang="ru-RU" sz="2000" dirty="0"/>
              <a:t>старших возрастных групп дозу комплекса увеличивают до 2-3 </a:t>
            </a:r>
            <a:r>
              <a:rPr lang="ru-RU" sz="2000" dirty="0" smtClean="0"/>
              <a:t>капсул </a:t>
            </a:r>
            <a:r>
              <a:rPr lang="ru-RU" sz="2000" dirty="0"/>
              <a:t>в день соответственно возрасту и весу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Взрослым и детям старше 12 лет – 3-6 капсул в день.</a:t>
            </a:r>
          </a:p>
          <a:p>
            <a:pPr marL="0" indent="0">
              <a:buNone/>
            </a:pPr>
            <a:r>
              <a:rPr lang="ru-RU" sz="2000" dirty="0" smtClean="0"/>
              <a:t>Для достижения высокой эффективности прием должен быть длительным – не менее 4-х месяцев, в течение которых происходит накопление </a:t>
            </a:r>
            <a:r>
              <a:rPr lang="ru-RU" sz="2000" dirty="0" err="1" smtClean="0"/>
              <a:t>лютеина</a:t>
            </a:r>
            <a:r>
              <a:rPr lang="ru-RU" sz="2000" dirty="0" smtClean="0"/>
              <a:t> и </a:t>
            </a:r>
            <a:r>
              <a:rPr lang="ru-RU" sz="2000" dirty="0" err="1" smtClean="0"/>
              <a:t>зеаксантина</a:t>
            </a:r>
            <a:r>
              <a:rPr lang="ru-RU" sz="2000" dirty="0" smtClean="0"/>
              <a:t> в тканях глаза.</a:t>
            </a:r>
          </a:p>
          <a:p>
            <a:pPr marL="0" indent="0">
              <a:buNone/>
            </a:pPr>
            <a:r>
              <a:rPr lang="ru-RU" sz="2000" dirty="0" smtClean="0"/>
              <a:t>Особенно необходим прием Азбуки витаминов плюс в весенне-летнее время, при высокой активности ультрафиолетового излучения.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19748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025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зрительной системы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1720" y="1628800"/>
            <a:ext cx="4464497" cy="240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272677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Зрение человека</a:t>
            </a:r>
            <a:r>
              <a:rPr lang="ru-RU" dirty="0"/>
              <a:t> (зрительное восприятие) — </a:t>
            </a:r>
            <a:r>
              <a:rPr lang="ru-RU" dirty="0" smtClean="0"/>
              <a:t>способность </a:t>
            </a:r>
            <a:r>
              <a:rPr lang="ru-RU" dirty="0"/>
              <a:t>человека </a:t>
            </a:r>
            <a:r>
              <a:rPr lang="ru-RU" dirty="0" smtClean="0"/>
              <a:t>воспринимать информацию</a:t>
            </a:r>
            <a:r>
              <a:rPr lang="ru-RU" dirty="0"/>
              <a:t> </a:t>
            </a:r>
            <a:r>
              <a:rPr lang="ru-RU" dirty="0" smtClean="0"/>
              <a:t>путём </a:t>
            </a:r>
            <a:r>
              <a:rPr lang="ru-RU" dirty="0"/>
              <a:t>преобразования энергии электромагнитного </a:t>
            </a:r>
            <a:r>
              <a:rPr lang="ru-RU" dirty="0" smtClean="0"/>
              <a:t>излучения светового </a:t>
            </a:r>
            <a:r>
              <a:rPr lang="ru-RU" dirty="0"/>
              <a:t>диапазона, осуществляемая зрительной системой.</a:t>
            </a:r>
          </a:p>
          <a:p>
            <a:pPr algn="just"/>
            <a:r>
              <a:rPr lang="ru-RU" dirty="0"/>
              <a:t>Обработка светового сигнала начинается на </a:t>
            </a:r>
            <a:r>
              <a:rPr lang="ru-RU" dirty="0" smtClean="0"/>
              <a:t>сетчатке глаза</a:t>
            </a:r>
            <a:r>
              <a:rPr lang="ru-RU" dirty="0"/>
              <a:t>, затем происходит возбуждение фоторецепторов, передача и преобразование зрительной информации в нейронных слоях с формированием в затылочной доле коры больших полушарий зрительного </a:t>
            </a:r>
            <a:r>
              <a:rPr lang="ru-RU" dirty="0" smtClean="0"/>
              <a:t>образа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81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089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Строение </a:t>
            </a:r>
            <a:r>
              <a:rPr lang="ru-RU" dirty="0" smtClean="0">
                <a:solidFill>
                  <a:prstClr val="black"/>
                </a:solidFill>
              </a:rPr>
              <a:t>зрительной </a:t>
            </a:r>
            <a:r>
              <a:rPr lang="ru-RU" dirty="0">
                <a:solidFill>
                  <a:prstClr val="black"/>
                </a:solidFill>
              </a:rPr>
              <a:t>системы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17797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908720"/>
            <a:ext cx="460851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Слои сетчатки </a:t>
            </a:r>
            <a:endParaRPr lang="ru-RU" sz="1700" dirty="0" smtClean="0"/>
          </a:p>
          <a:p>
            <a:r>
              <a:rPr lang="en-US" sz="1700" dirty="0" smtClean="0"/>
              <a:t>RPE </a:t>
            </a:r>
            <a:r>
              <a:rPr lang="en-US" sz="1700" dirty="0"/>
              <a:t>— </a:t>
            </a:r>
            <a:r>
              <a:rPr lang="ru-RU" sz="1700" dirty="0"/>
              <a:t>пигментный эпителий сетчатки</a:t>
            </a:r>
          </a:p>
          <a:p>
            <a:r>
              <a:rPr lang="en-US" sz="1700" dirty="0"/>
              <a:t>OS — </a:t>
            </a:r>
            <a:r>
              <a:rPr lang="ru-RU" sz="1700" dirty="0"/>
              <a:t>наружный сегмент фоторецепторов</a:t>
            </a:r>
          </a:p>
          <a:p>
            <a:r>
              <a:rPr lang="en-US" sz="1700" dirty="0"/>
              <a:t>IS — </a:t>
            </a:r>
            <a:r>
              <a:rPr lang="ru-RU" sz="1700" dirty="0"/>
              <a:t>внутренний сегмент фоторецепторов</a:t>
            </a:r>
          </a:p>
          <a:p>
            <a:r>
              <a:rPr lang="en-US" sz="1700" dirty="0"/>
              <a:t>ONL — </a:t>
            </a:r>
            <a:r>
              <a:rPr lang="ru-RU" sz="1700" dirty="0"/>
              <a:t>внешний ядерный слой</a:t>
            </a:r>
          </a:p>
          <a:p>
            <a:r>
              <a:rPr lang="en-US" sz="1700" dirty="0"/>
              <a:t>OPL — </a:t>
            </a:r>
            <a:r>
              <a:rPr lang="ru-RU" sz="1700" dirty="0"/>
              <a:t>внешний </a:t>
            </a:r>
            <a:r>
              <a:rPr lang="ru-RU" sz="1700" dirty="0" err="1"/>
              <a:t>сплетениевидный</a:t>
            </a:r>
            <a:r>
              <a:rPr lang="ru-RU" sz="1700" dirty="0"/>
              <a:t> слой</a:t>
            </a:r>
          </a:p>
          <a:p>
            <a:r>
              <a:rPr lang="en-US" sz="1700" dirty="0"/>
              <a:t>INL — </a:t>
            </a:r>
            <a:r>
              <a:rPr lang="ru-RU" sz="1700" dirty="0"/>
              <a:t>внутренний ядерный слой</a:t>
            </a:r>
          </a:p>
          <a:p>
            <a:r>
              <a:rPr lang="en-US" sz="1700" dirty="0"/>
              <a:t>IPL — </a:t>
            </a:r>
            <a:r>
              <a:rPr lang="ru-RU" sz="1700" dirty="0"/>
              <a:t>внутренний </a:t>
            </a:r>
            <a:r>
              <a:rPr lang="ru-RU" sz="1700" dirty="0" err="1"/>
              <a:t>сплетениевидный</a:t>
            </a:r>
            <a:r>
              <a:rPr lang="ru-RU" sz="1700" dirty="0"/>
              <a:t> слой</a:t>
            </a:r>
          </a:p>
          <a:p>
            <a:r>
              <a:rPr lang="en-US" sz="1700" dirty="0"/>
              <a:t>GC — </a:t>
            </a:r>
            <a:r>
              <a:rPr lang="ru-RU" sz="1700" dirty="0" err="1"/>
              <a:t>ганглионарный</a:t>
            </a:r>
            <a:r>
              <a:rPr lang="ru-RU" sz="1700" dirty="0"/>
              <a:t> слой</a:t>
            </a:r>
          </a:p>
          <a:p>
            <a:r>
              <a:rPr lang="en-US" sz="1700" dirty="0"/>
              <a:t>BM — </a:t>
            </a:r>
            <a:r>
              <a:rPr lang="ru-RU" sz="1700" dirty="0"/>
              <a:t>мембрана </a:t>
            </a:r>
            <a:r>
              <a:rPr lang="ru-RU" sz="1700" dirty="0" err="1"/>
              <a:t>Бруха</a:t>
            </a:r>
            <a:endParaRPr lang="ru-RU" sz="1700" dirty="0"/>
          </a:p>
          <a:p>
            <a:r>
              <a:rPr lang="en-US" sz="1700" dirty="0"/>
              <a:t>P — </a:t>
            </a:r>
            <a:r>
              <a:rPr lang="ru-RU" sz="1700" dirty="0"/>
              <a:t>пигментные </a:t>
            </a:r>
            <a:r>
              <a:rPr lang="ru-RU" sz="1700" dirty="0" err="1"/>
              <a:t>эпителиоциты</a:t>
            </a:r>
            <a:endParaRPr lang="ru-RU" sz="1700" dirty="0"/>
          </a:p>
          <a:p>
            <a:r>
              <a:rPr lang="en-US" sz="1700" dirty="0"/>
              <a:t>R — </a:t>
            </a:r>
            <a:r>
              <a:rPr lang="ru-RU" sz="1700" dirty="0"/>
              <a:t>палочки</a:t>
            </a:r>
          </a:p>
          <a:p>
            <a:r>
              <a:rPr lang="en-US" sz="1700" dirty="0"/>
              <a:t>C — </a:t>
            </a:r>
            <a:r>
              <a:rPr lang="ru-RU" sz="1700" dirty="0"/>
              <a:t>колбочки</a:t>
            </a:r>
          </a:p>
          <a:p>
            <a:r>
              <a:rPr lang="ru-RU" sz="1700" dirty="0"/>
              <a:t>Стрелка и </a:t>
            </a:r>
            <a:r>
              <a:rPr lang="ru-RU" sz="1700" dirty="0" smtClean="0"/>
              <a:t>пунктирная </a:t>
            </a:r>
            <a:r>
              <a:rPr lang="ru-RU" sz="1700" dirty="0"/>
              <a:t>линия — внешняя пограничная мембрана</a:t>
            </a:r>
          </a:p>
          <a:p>
            <a:r>
              <a:rPr lang="en-US" sz="1700" dirty="0"/>
              <a:t>H — </a:t>
            </a:r>
            <a:r>
              <a:rPr lang="ru-RU" sz="1700" dirty="0"/>
              <a:t>горизонтальные клетки</a:t>
            </a:r>
          </a:p>
          <a:p>
            <a:r>
              <a:rPr lang="en-US" sz="1700" dirty="0"/>
              <a:t>B — </a:t>
            </a:r>
            <a:r>
              <a:rPr lang="ru-RU" sz="1700" dirty="0"/>
              <a:t>биполярные клетки</a:t>
            </a:r>
          </a:p>
          <a:p>
            <a:r>
              <a:rPr lang="en-US" sz="1700" dirty="0"/>
              <a:t>M — </a:t>
            </a:r>
            <a:r>
              <a:rPr lang="ru-RU" sz="1700" dirty="0"/>
              <a:t>Клетки Мюллера</a:t>
            </a:r>
          </a:p>
          <a:p>
            <a:r>
              <a:rPr lang="en-US" sz="1700" dirty="0"/>
              <a:t>A — </a:t>
            </a:r>
            <a:r>
              <a:rPr lang="ru-RU" sz="1700" dirty="0" err="1"/>
              <a:t>амакриновые</a:t>
            </a:r>
            <a:r>
              <a:rPr lang="ru-RU" sz="1700" dirty="0"/>
              <a:t> клетки</a:t>
            </a:r>
          </a:p>
          <a:p>
            <a:r>
              <a:rPr lang="en-US" sz="1700" dirty="0"/>
              <a:t>G — </a:t>
            </a:r>
            <a:r>
              <a:rPr lang="ru-RU" sz="1700" dirty="0" err="1"/>
              <a:t>ганглионарные</a:t>
            </a:r>
            <a:r>
              <a:rPr lang="ru-RU" sz="1700" dirty="0"/>
              <a:t> клетки</a:t>
            </a:r>
          </a:p>
          <a:p>
            <a:r>
              <a:rPr lang="en-US" sz="1700" dirty="0"/>
              <a:t>AX — </a:t>
            </a:r>
            <a:r>
              <a:rPr lang="ru-RU" sz="1700" dirty="0"/>
              <a:t>аксоны</a:t>
            </a:r>
          </a:p>
        </p:txBody>
      </p:sp>
    </p:spTree>
    <p:extLst>
      <p:ext uri="{BB962C8B-B14F-4D97-AF65-F5344CB8AC3E}">
        <p14:creationId xmlns="" xmlns:p14="http://schemas.microsoft.com/office/powerpoint/2010/main" val="41983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365104"/>
            <a:ext cx="8892480" cy="1938992"/>
          </a:xfrm>
        </p:spPr>
        <p:txBody>
          <a:bodyPr wrap="square">
            <a:spAutoFit/>
          </a:bodyPr>
          <a:lstStyle/>
          <a:p>
            <a:r>
              <a:rPr lang="ru-RU" sz="2000" dirty="0"/>
              <a:t>Зрительный аппарат — глаза и проводящие пути — настолько тесно интегрирован с мозгом, что трудно сказать, где начинается та или иная часть процесса переработки зрительной информации.</a:t>
            </a:r>
            <a:br>
              <a:rPr lang="ru-RU" sz="2000" dirty="0"/>
            </a:br>
            <a:r>
              <a:rPr lang="ru-RU" sz="2000" dirty="0"/>
              <a:t>Световые лучи, преломлённые глазом, на его сетчатке формируют перевёрнутое и уменьшенное изображение. То, что мы ощущаем мир таким, какой он есть на самом деле, связано с обработкой изображения в мозге.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603461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557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Азбука </a:t>
            </a:r>
            <a:r>
              <a:rPr lang="ru-RU" dirty="0" smtClean="0">
                <a:solidFill>
                  <a:prstClr val="black"/>
                </a:solidFill>
              </a:rPr>
              <a:t>витаминов плюс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Состав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1849731"/>
              </p:ext>
            </p:extLst>
          </p:nvPr>
        </p:nvGraphicFramePr>
        <p:xfrm>
          <a:off x="467544" y="1988840"/>
          <a:ext cx="7985824" cy="4041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5294"/>
                <a:gridCol w="239053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aseline="0" dirty="0" smtClean="0"/>
                        <a:t>ингредиент</a:t>
                      </a:r>
                      <a:endParaRPr lang="ru-RU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Лютеин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1,5мг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Зеаксантин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0,5мг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Бета-каротин</a:t>
                      </a: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3,3мг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Витамин Е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(MixoToco70IP, натур.)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7,5мг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Витамин A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ретинола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пальмитат)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0,7мг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Рыбный жир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(35% омега 3)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207мг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Льняное масло</a:t>
                      </a: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240мг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133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акула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4042792" cy="4061048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prstClr val="black"/>
                </a:solidFill>
              </a:rPr>
              <a:t>Желтое пятно – макула </a:t>
            </a:r>
            <a:r>
              <a:rPr lang="ru-RU" sz="1800" b="1" dirty="0" err="1">
                <a:solidFill>
                  <a:prstClr val="black"/>
                </a:solidFill>
              </a:rPr>
              <a:t>Лютеин</a:t>
            </a:r>
            <a:r>
              <a:rPr lang="ru-RU" sz="1800" dirty="0">
                <a:solidFill>
                  <a:prstClr val="black"/>
                </a:solidFill>
              </a:rPr>
              <a:t> — пигмент, относящийся к группе кислородсодержащих </a:t>
            </a:r>
            <a:r>
              <a:rPr lang="ru-RU" sz="1800" dirty="0" err="1">
                <a:solidFill>
                  <a:prstClr val="black"/>
                </a:solidFill>
              </a:rPr>
              <a:t>каротиноидов</a:t>
            </a:r>
            <a:r>
              <a:rPr lang="ru-RU" sz="1800" dirty="0">
                <a:solidFill>
                  <a:prstClr val="black"/>
                </a:solidFill>
              </a:rPr>
              <a:t>, — ксантофиллам. Организм человека не способен синтезировать </a:t>
            </a:r>
            <a:r>
              <a:rPr lang="ru-RU" sz="1800" dirty="0" err="1">
                <a:solidFill>
                  <a:prstClr val="black"/>
                </a:solidFill>
              </a:rPr>
              <a:t>лютеин</a:t>
            </a:r>
            <a:r>
              <a:rPr lang="ru-RU" sz="1800" dirty="0">
                <a:solidFill>
                  <a:prstClr val="black"/>
                </a:solidFill>
              </a:rPr>
              <a:t>, поэтому поступление </a:t>
            </a:r>
            <a:r>
              <a:rPr lang="ru-RU" sz="1800" dirty="0" err="1">
                <a:solidFill>
                  <a:prstClr val="black"/>
                </a:solidFill>
              </a:rPr>
              <a:t>лютеина</a:t>
            </a:r>
            <a:r>
              <a:rPr lang="ru-RU" sz="1800" dirty="0">
                <a:solidFill>
                  <a:prstClr val="black"/>
                </a:solidFill>
              </a:rPr>
              <a:t> в организм напрямую связано с питанием. Обладает высокой </a:t>
            </a:r>
            <a:r>
              <a:rPr lang="ru-RU" sz="1800" dirty="0" err="1">
                <a:solidFill>
                  <a:prstClr val="black"/>
                </a:solidFill>
              </a:rPr>
              <a:t>биодоступностью</a:t>
            </a:r>
            <a:r>
              <a:rPr lang="ru-RU" sz="1800" dirty="0">
                <a:solidFill>
                  <a:prstClr val="black"/>
                </a:solidFill>
              </a:rPr>
              <a:t>. В разных тканях </a:t>
            </a:r>
            <a:r>
              <a:rPr lang="ru-RU" sz="1800" dirty="0" err="1">
                <a:solidFill>
                  <a:prstClr val="black"/>
                </a:solidFill>
              </a:rPr>
              <a:t>лютеин</a:t>
            </a:r>
            <a:r>
              <a:rPr lang="ru-RU" sz="1800" dirty="0">
                <a:solidFill>
                  <a:prstClr val="black"/>
                </a:solidFill>
              </a:rPr>
              <a:t> накапливается неодинаково. Максимальная его концентрация наблюдается в глазе, особенно — в сетчатке — в 10000 раз больше, чем в плазме </a:t>
            </a:r>
            <a:r>
              <a:rPr lang="ru-RU" sz="1800" dirty="0" smtClean="0">
                <a:solidFill>
                  <a:prstClr val="black"/>
                </a:solidFill>
              </a:rPr>
              <a:t>крови.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683" y="2204864"/>
            <a:ext cx="433880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110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/>
          <a:lstStyle/>
          <a:p>
            <a:r>
              <a:rPr lang="ru-RU" dirty="0" err="1">
                <a:solidFill>
                  <a:prstClr val="black"/>
                </a:solidFill>
              </a:rPr>
              <a:t>Лютеин</a:t>
            </a:r>
            <a:r>
              <a:rPr lang="ru-RU" dirty="0">
                <a:solidFill>
                  <a:prstClr val="black"/>
                </a:solidFill>
              </a:rPr>
              <a:t> и </a:t>
            </a:r>
            <a:r>
              <a:rPr lang="ru-RU" dirty="0" err="1">
                <a:solidFill>
                  <a:prstClr val="black"/>
                </a:solidFill>
              </a:rPr>
              <a:t>зеаксантин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2092"/>
          </a:xfrm>
        </p:spPr>
        <p:txBody>
          <a:bodyPr>
            <a:spAutoFit/>
          </a:bodyPr>
          <a:lstStyle/>
          <a:p>
            <a:r>
              <a:rPr lang="ru-RU" sz="2000" dirty="0" err="1"/>
              <a:t>Лютеин</a:t>
            </a:r>
            <a:r>
              <a:rPr lang="ru-RU" sz="2000" dirty="0"/>
              <a:t> — пигмент, относящийся к группе кислородсодержащих </a:t>
            </a:r>
            <a:r>
              <a:rPr lang="ru-RU" sz="2000" dirty="0" err="1"/>
              <a:t>каротиноидов</a:t>
            </a:r>
            <a:r>
              <a:rPr lang="ru-RU" sz="2000" dirty="0"/>
              <a:t>, — ксантофиллам. </a:t>
            </a:r>
            <a:endParaRPr lang="ru-RU" sz="2000" dirty="0" smtClean="0"/>
          </a:p>
          <a:p>
            <a:r>
              <a:rPr lang="ru-RU" sz="2000" dirty="0" smtClean="0"/>
              <a:t>Организм </a:t>
            </a:r>
            <a:r>
              <a:rPr lang="ru-RU" sz="2000" dirty="0"/>
              <a:t>человека не способен синтезировать </a:t>
            </a:r>
            <a:r>
              <a:rPr lang="ru-RU" sz="2000" dirty="0" err="1"/>
              <a:t>лютеин</a:t>
            </a:r>
            <a:r>
              <a:rPr lang="ru-RU" sz="2000" dirty="0"/>
              <a:t>, поэтому поступление </a:t>
            </a:r>
            <a:r>
              <a:rPr lang="ru-RU" sz="2000" dirty="0" err="1"/>
              <a:t>лютеина</a:t>
            </a:r>
            <a:r>
              <a:rPr lang="ru-RU" sz="2000" dirty="0"/>
              <a:t> в организм напрямую связано с питанием. </a:t>
            </a:r>
            <a:endParaRPr lang="ru-RU" sz="2000" dirty="0" smtClean="0"/>
          </a:p>
          <a:p>
            <a:r>
              <a:rPr lang="ru-RU" sz="2000" dirty="0" smtClean="0"/>
              <a:t>Обладает </a:t>
            </a:r>
            <a:r>
              <a:rPr lang="ru-RU" sz="2000" dirty="0"/>
              <a:t>высокой </a:t>
            </a:r>
            <a:r>
              <a:rPr lang="ru-RU" sz="2000" dirty="0" err="1"/>
              <a:t>биодоступностью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разных тканях </a:t>
            </a:r>
            <a:r>
              <a:rPr lang="ru-RU" sz="2000" dirty="0" err="1"/>
              <a:t>лютеин</a:t>
            </a:r>
            <a:r>
              <a:rPr lang="ru-RU" sz="2000" dirty="0"/>
              <a:t> накапливается неодинаково. </a:t>
            </a:r>
            <a:endParaRPr lang="ru-RU" sz="2000" dirty="0" smtClean="0"/>
          </a:p>
          <a:p>
            <a:r>
              <a:rPr lang="ru-RU" sz="2000" dirty="0" smtClean="0"/>
              <a:t>Максимальная </a:t>
            </a:r>
            <a:r>
              <a:rPr lang="ru-RU" sz="2000" dirty="0"/>
              <a:t>его концентрация наблюдается в глазе, особенно — в сетчатке — в 10000 раз больше, чем в плазме крови. </a:t>
            </a:r>
            <a:endParaRPr lang="ru-RU" sz="2000" dirty="0" smtClean="0"/>
          </a:p>
          <a:p>
            <a:r>
              <a:rPr lang="ru-RU" sz="2000" dirty="0" err="1" smtClean="0"/>
              <a:t>Лютеин</a:t>
            </a:r>
            <a:r>
              <a:rPr lang="ru-RU" sz="2000" dirty="0" smtClean="0"/>
              <a:t> </a:t>
            </a:r>
            <a:r>
              <a:rPr lang="ru-RU" sz="2000" dirty="0"/>
              <a:t>(и его изомер — </a:t>
            </a:r>
            <a:r>
              <a:rPr lang="ru-RU" sz="2000" dirty="0" err="1"/>
              <a:t>зеаксантин</a:t>
            </a:r>
            <a:r>
              <a:rPr lang="ru-RU" sz="2000" dirty="0"/>
              <a:t>) играет большую роль в физиологии зрения. </a:t>
            </a:r>
            <a:endParaRPr lang="ru-RU" sz="2000" dirty="0" smtClean="0"/>
          </a:p>
          <a:p>
            <a:r>
              <a:rPr lang="ru-RU" sz="2000" dirty="0" smtClean="0"/>
              <a:t>У взрослого человека определенная группа ферментов может синтезировать </a:t>
            </a:r>
            <a:r>
              <a:rPr lang="ru-RU" sz="2000" dirty="0" err="1" smtClean="0"/>
              <a:t>зеаксантин</a:t>
            </a:r>
            <a:r>
              <a:rPr lang="ru-RU" sz="2000" dirty="0" smtClean="0"/>
              <a:t> из </a:t>
            </a:r>
            <a:r>
              <a:rPr lang="ru-RU" sz="2000" dirty="0" err="1" smtClean="0"/>
              <a:t>лютеина</a:t>
            </a:r>
            <a:r>
              <a:rPr lang="ru-RU" sz="2000" dirty="0" smtClean="0"/>
              <a:t>. У детей такие ферменты отсутствуют, поэтому они должны получать </a:t>
            </a:r>
            <a:r>
              <a:rPr lang="ru-RU" sz="2000" dirty="0" err="1" smtClean="0"/>
              <a:t>зеаксантин</a:t>
            </a:r>
            <a:r>
              <a:rPr lang="ru-RU" sz="2000" dirty="0" smtClean="0"/>
              <a:t>  с пищей.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6146" name="Picture 2" descr="Картинки по запросу лютеи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187884" cy="1615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442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ru-RU" dirty="0" err="1" smtClean="0"/>
              <a:t>Лютеин</a:t>
            </a:r>
            <a:r>
              <a:rPr lang="ru-RU" dirty="0" smtClean="0"/>
              <a:t> и </a:t>
            </a:r>
            <a:r>
              <a:rPr lang="ru-RU" dirty="0" err="1" smtClean="0"/>
              <a:t>зеаксантин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770537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ru-RU" sz="3400" b="1" dirty="0" smtClean="0"/>
              <a:t>Основные функции: </a:t>
            </a:r>
          </a:p>
          <a:p>
            <a:r>
              <a:rPr lang="ru-RU" sz="1800" dirty="0" smtClean="0"/>
              <a:t>Увеличение остроты зрения за счёт уменьшения хроматических аберраций. Это обеспечивает большую чёткость зрения, способность различать мелочи.</a:t>
            </a:r>
          </a:p>
          <a:p>
            <a:r>
              <a:rPr lang="ru-RU" sz="1800" dirty="0" err="1" smtClean="0"/>
              <a:t>Фотопротекция</a:t>
            </a:r>
            <a:r>
              <a:rPr lang="ru-RU" sz="1800" dirty="0" smtClean="0"/>
              <a:t>. Уменьшается поток наиболее агрессивной части видимого спектра — сине-фиолетовой, которая отвечает диапазону поглощения </a:t>
            </a:r>
            <a:r>
              <a:rPr lang="ru-RU" sz="1800" dirty="0" err="1" smtClean="0"/>
              <a:t>лютеина</a:t>
            </a:r>
            <a:r>
              <a:rPr lang="ru-RU" sz="1800" dirty="0" smtClean="0"/>
              <a:t> и </a:t>
            </a:r>
            <a:r>
              <a:rPr lang="ru-RU" sz="1800" dirty="0" err="1" smtClean="0"/>
              <a:t>зеаксантина</a:t>
            </a:r>
            <a:r>
              <a:rPr lang="ru-RU" sz="1800" dirty="0" smtClean="0"/>
              <a:t>. </a:t>
            </a:r>
          </a:p>
          <a:p>
            <a:r>
              <a:rPr lang="ru-RU" sz="1800" dirty="0" err="1" smtClean="0"/>
              <a:t>Лютеин</a:t>
            </a:r>
            <a:r>
              <a:rPr lang="ru-RU" sz="1800" dirty="0" smtClean="0"/>
              <a:t> и </a:t>
            </a:r>
            <a:r>
              <a:rPr lang="ru-RU" sz="1800" dirty="0" err="1" smtClean="0"/>
              <a:t>зеаксантин</a:t>
            </a:r>
            <a:r>
              <a:rPr lang="ru-RU" sz="1800" dirty="0" smtClean="0"/>
              <a:t> обеспечивает защиту от свободных радикалов, образующихся на прямом свету. Уменьшение такой защиты приводит к дегенерации сетчатки и постепенной потере зрения.</a:t>
            </a:r>
          </a:p>
          <a:p>
            <a:r>
              <a:rPr lang="ru-RU" sz="1800" dirty="0" smtClean="0"/>
              <a:t>В экспериментах на животных было показано, что </a:t>
            </a:r>
            <a:r>
              <a:rPr lang="ru-RU" sz="1800" dirty="0" err="1" smtClean="0"/>
              <a:t>зеаксантин</a:t>
            </a:r>
            <a:r>
              <a:rPr lang="ru-RU" sz="1800" dirty="0" smtClean="0"/>
              <a:t> проникает в мозг и избирательно накапливается в </a:t>
            </a:r>
            <a:r>
              <a:rPr lang="ru-RU" sz="1800" dirty="0" err="1" smtClean="0"/>
              <a:t>гиппокампе</a:t>
            </a:r>
            <a:r>
              <a:rPr lang="ru-RU" sz="1800" dirty="0" smtClean="0"/>
              <a:t> – структуре мозга отвечающей за когнитивные функции и пространственную ориентацию.</a:t>
            </a:r>
          </a:p>
          <a:p>
            <a:r>
              <a:rPr lang="ru-RU" sz="1800" dirty="0" smtClean="0"/>
              <a:t>Недавние исследования показали, что оптическая плотность </a:t>
            </a:r>
            <a:r>
              <a:rPr lang="ru-RU" sz="1800" dirty="0" err="1" smtClean="0"/>
              <a:t>макулярного</a:t>
            </a:r>
            <a:r>
              <a:rPr lang="ru-RU" sz="1800" dirty="0" smtClean="0"/>
              <a:t> пигмента положительно связана с успеваемостью среди детей школьного возраста.</a:t>
            </a:r>
          </a:p>
        </p:txBody>
      </p:sp>
      <p:sp>
        <p:nvSpPr>
          <p:cNvPr id="4" name="AutoShape 2" descr="Картинки по запросу лютеин"/>
          <p:cNvSpPr>
            <a:spLocks noChangeAspect="1" noChangeArrowheads="1"/>
          </p:cNvSpPr>
          <p:nvPr/>
        </p:nvSpPr>
        <p:spPr bwMode="auto">
          <a:xfrm>
            <a:off x="155575" y="-1790700"/>
            <a:ext cx="3895725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209750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572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1615</Words>
  <Application>Microsoft Office PowerPoint</Application>
  <PresentationFormat>Экран (4:3)</PresentationFormat>
  <Paragraphs>319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Азбука витаминов плюс детские витамины  для поддержки зрения</vt:lpstr>
      <vt:lpstr>Слайд 2</vt:lpstr>
      <vt:lpstr>Строение зрительной системы</vt:lpstr>
      <vt:lpstr>Строение зрительной системы</vt:lpstr>
      <vt:lpstr>Зрительный аппарат — глаза и проводящие пути — настолько тесно интегрирован с мозгом, что трудно сказать, где начинается та или иная часть процесса переработки зрительной информации. Световые лучи, преломлённые глазом, на его сетчатке формируют перевёрнутое и уменьшенное изображение. То, что мы ощущаем мир таким, какой он есть на самом деле, связано с обработкой изображения в мозге. </vt:lpstr>
      <vt:lpstr>Азбука витаминов плюс</vt:lpstr>
      <vt:lpstr>Макула</vt:lpstr>
      <vt:lpstr>Лютеин и зеаксантин</vt:lpstr>
      <vt:lpstr>Лютеин и зеаксантин</vt:lpstr>
      <vt:lpstr>Лютеин в пище</vt:lpstr>
      <vt:lpstr>Витамин А</vt:lpstr>
      <vt:lpstr>Бета-каротин</vt:lpstr>
      <vt:lpstr>Витамин Е</vt:lpstr>
      <vt:lpstr>Рыбий жир</vt:lpstr>
      <vt:lpstr>Ряд клинических исследований показали,  что омега 3 жирные кислоты</vt:lpstr>
      <vt:lpstr>Омега-3 ПНЖК (рыбий жир)</vt:lpstr>
      <vt:lpstr>Омега-3 ПНЖК (льняное масло)</vt:lpstr>
      <vt:lpstr>Азбука витаминов плюс Обеспечение дневной нормы в разных возрастных группах </vt:lpstr>
      <vt:lpstr>Азбука витаминов плюс</vt:lpstr>
      <vt:lpstr>Азбука витаминов плюс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здоровья  детские витамины для глаз</dc:title>
  <dc:creator>Пользователь</dc:creator>
  <cp:lastModifiedBy>karnaukhova_yulia</cp:lastModifiedBy>
  <cp:revision>61</cp:revision>
  <dcterms:created xsi:type="dcterms:W3CDTF">2017-12-13T14:08:20Z</dcterms:created>
  <dcterms:modified xsi:type="dcterms:W3CDTF">2018-01-10T07:18:26Z</dcterms:modified>
</cp:coreProperties>
</file>