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314" r:id="rId4"/>
    <p:sldId id="299" r:id="rId5"/>
    <p:sldId id="296" r:id="rId6"/>
    <p:sldId id="316" r:id="rId7"/>
    <p:sldId id="302" r:id="rId8"/>
    <p:sldId id="285" r:id="rId9"/>
    <p:sldId id="295" r:id="rId10"/>
    <p:sldId id="303" r:id="rId11"/>
    <p:sldId id="262" r:id="rId12"/>
    <p:sldId id="263" r:id="rId13"/>
    <p:sldId id="305" r:id="rId14"/>
    <p:sldId id="267" r:id="rId15"/>
    <p:sldId id="268" r:id="rId16"/>
    <p:sldId id="270" r:id="rId17"/>
    <p:sldId id="276" r:id="rId18"/>
    <p:sldId id="275" r:id="rId19"/>
    <p:sldId id="309" r:id="rId20"/>
    <p:sldId id="272" r:id="rId21"/>
    <p:sldId id="313" r:id="rId22"/>
    <p:sldId id="278" r:id="rId23"/>
    <p:sldId id="274" r:id="rId24"/>
    <p:sldId id="281" r:id="rId25"/>
    <p:sldId id="273" r:id="rId26"/>
    <p:sldId id="279" r:id="rId27"/>
    <p:sldId id="290" r:id="rId28"/>
    <p:sldId id="26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93" userDrawn="1">
          <p15:clr>
            <a:srgbClr val="A4A3A4"/>
          </p15:clr>
        </p15:guide>
        <p15:guide id="4" pos="5465" userDrawn="1">
          <p15:clr>
            <a:srgbClr val="A4A3A4"/>
          </p15:clr>
        </p15:guide>
        <p15:guide id="5" orient="horz" pos="744" userDrawn="1">
          <p15:clr>
            <a:srgbClr val="A4A3A4"/>
          </p15:clr>
        </p15:guide>
        <p15:guide id="6" orient="horz" pos="527" userDrawn="1">
          <p15:clr>
            <a:srgbClr val="A4A3A4"/>
          </p15:clr>
        </p15:guide>
        <p15:guide id="7" pos="42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06" autoAdjust="0"/>
  </p:normalViewPr>
  <p:slideViewPr>
    <p:cSldViewPr>
      <p:cViewPr varScale="1">
        <p:scale>
          <a:sx n="100" d="100"/>
          <a:sy n="100" d="100"/>
        </p:scale>
        <p:origin x="306" y="72"/>
      </p:cViewPr>
      <p:guideLst>
        <p:guide orient="horz" pos="2160"/>
        <p:guide pos="2880"/>
        <p:guide pos="293"/>
        <p:guide pos="5465"/>
        <p:guide orient="horz" pos="744"/>
        <p:guide orient="horz" pos="527"/>
        <p:guide pos="42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2535CE-9BAD-40B8-B873-EA5E1A62EDD8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4D996-B49A-409B-9A47-F125AA9C71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035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 из побочных эффектов, употребления ферментируемых пищевых волокон – газы, метеоризм и дискомфорт в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желудочно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кишечном тракте, особенно ели организм не привык употреблять много клетчатки.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CF97D-6634-43D8-8F21-C9F012369AA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141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4D996-B49A-409B-9A47-F125AA9C71A3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255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3752" y="2492896"/>
            <a:ext cx="9036496" cy="1470025"/>
          </a:xfrm>
        </p:spPr>
        <p:txBody>
          <a:bodyPr>
            <a:normAutofit/>
          </a:bodyPr>
          <a:lstStyle/>
          <a:p>
            <a:r>
              <a:rPr lang="ru-RU" sz="7200" b="1" dirty="0" err="1" smtClean="0"/>
              <a:t>Нутрисорб</a:t>
            </a:r>
            <a:endParaRPr lang="ru-RU" sz="7200" b="1" dirty="0"/>
          </a:p>
        </p:txBody>
      </p:sp>
      <p:pic>
        <p:nvPicPr>
          <p:cNvPr id="4" name="Рисунок 3" descr="new_ite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785794"/>
            <a:ext cx="4508021" cy="15026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39552" y="2276872"/>
            <a:ext cx="7992888" cy="431043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/>
              <a:t>Овсяные отруби</a:t>
            </a:r>
            <a:r>
              <a:rPr lang="ru-RU" dirty="0"/>
              <a:t>: </a:t>
            </a:r>
          </a:p>
          <a:p>
            <a:r>
              <a:rPr lang="ru-RU" dirty="0" smtClean="0"/>
              <a:t>улучшают моторику кишечника и его опорожнение,</a:t>
            </a:r>
          </a:p>
          <a:p>
            <a:r>
              <a:rPr lang="ru-RU" dirty="0" smtClean="0"/>
              <a:t>способствуют снижению уровня холестерина в крови,</a:t>
            </a:r>
          </a:p>
          <a:p>
            <a:r>
              <a:rPr lang="ru-RU" dirty="0" smtClean="0"/>
              <a:t>выводят токсичные вещества и регулируют уровень сахара в крови. </a:t>
            </a:r>
          </a:p>
          <a:p>
            <a:pPr marL="0" indent="0">
              <a:buNone/>
            </a:pPr>
            <a:r>
              <a:rPr lang="ru-RU" b="1" dirty="0" smtClean="0"/>
              <a:t>Содержат большое количество незаменимых аминокислот:</a:t>
            </a:r>
          </a:p>
          <a:p>
            <a:r>
              <a:rPr lang="ru-RU" dirty="0" smtClean="0"/>
              <a:t>триптофан и лизин, </a:t>
            </a:r>
          </a:p>
          <a:p>
            <a:r>
              <a:rPr lang="ru-RU" dirty="0" smtClean="0"/>
              <a:t>камедь,  </a:t>
            </a:r>
          </a:p>
          <a:p>
            <a:pPr marL="0" indent="0">
              <a:buNone/>
            </a:pPr>
            <a:r>
              <a:rPr lang="ru-RU" b="1" dirty="0" smtClean="0"/>
              <a:t>Богаты:</a:t>
            </a:r>
          </a:p>
          <a:p>
            <a:r>
              <a:rPr lang="ru-RU" dirty="0" smtClean="0"/>
              <a:t>витаминами В</a:t>
            </a:r>
            <a:r>
              <a:rPr lang="ru-RU" baseline="-25000" dirty="0" smtClean="0"/>
              <a:t>1</a:t>
            </a:r>
            <a:r>
              <a:rPr lang="ru-RU" dirty="0" smtClean="0"/>
              <a:t>, В</a:t>
            </a:r>
            <a:r>
              <a:rPr lang="ru-RU" baseline="-25000" dirty="0" smtClean="0"/>
              <a:t>2</a:t>
            </a:r>
            <a:r>
              <a:rPr lang="ru-RU" dirty="0" smtClean="0"/>
              <a:t>, В</a:t>
            </a:r>
            <a:r>
              <a:rPr lang="ru-RU" baseline="-25000" dirty="0" smtClean="0"/>
              <a:t>6</a:t>
            </a:r>
            <a:r>
              <a:rPr lang="ru-RU" dirty="0" smtClean="0"/>
              <a:t>, </a:t>
            </a:r>
          </a:p>
          <a:p>
            <a:r>
              <a:rPr lang="ru-RU" dirty="0" smtClean="0"/>
              <a:t>каротином, </a:t>
            </a:r>
          </a:p>
          <a:p>
            <a:r>
              <a:rPr lang="ru-RU" dirty="0" smtClean="0"/>
              <a:t>никотиновой и пантотеновой кислотам</a:t>
            </a:r>
          </a:p>
          <a:p>
            <a:pPr marL="0" indent="0">
              <a:buNone/>
            </a:pPr>
            <a:r>
              <a:rPr lang="ru-RU" b="1" dirty="0" smtClean="0"/>
              <a:t>Содержат: </a:t>
            </a:r>
            <a:r>
              <a:rPr lang="ru-RU" dirty="0" smtClean="0"/>
              <a:t>калий,  фосфор, железо, хром, марганец, цинк, никель, фтор, йод,  кремний. </a:t>
            </a:r>
          </a:p>
          <a:p>
            <a:pPr marL="0" indent="0">
              <a:buNone/>
            </a:pPr>
            <a:r>
              <a:rPr lang="ru-RU" dirty="0" smtClean="0"/>
              <a:t>Являются хорошим источником магния. 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9552" y="497636"/>
            <a:ext cx="8047206" cy="314325"/>
          </a:xfrm>
        </p:spPr>
        <p:txBody>
          <a:bodyPr>
            <a:noAutofit/>
          </a:bodyPr>
          <a:lstStyle/>
          <a:p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  <a:t>ОВСЯНЫЕ ОТРУБИ</a:t>
            </a:r>
            <a:endParaRPr lang="ru-RU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1924" y="872885"/>
            <a:ext cx="82801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Овсяные отруби</a:t>
            </a:r>
            <a:r>
              <a:rPr lang="ru-RU" sz="2000" dirty="0"/>
              <a:t> (оболочки овсяных зерен) </a:t>
            </a:r>
            <a:r>
              <a:rPr lang="ru-RU" sz="2000" dirty="0" smtClean="0"/>
              <a:t> </a:t>
            </a:r>
            <a:r>
              <a:rPr lang="ru-RU" sz="2000" dirty="0"/>
              <a:t>богатый источник клетчатки, </a:t>
            </a:r>
            <a:r>
              <a:rPr lang="ru-RU" sz="2000" dirty="0" err="1" smtClean="0"/>
              <a:t>предназначенны</a:t>
            </a:r>
            <a:r>
              <a:rPr lang="ru-RU" sz="2000" dirty="0" smtClean="0"/>
              <a:t> </a:t>
            </a:r>
            <a:r>
              <a:rPr lang="ru-RU" sz="2000" dirty="0"/>
              <a:t>вместе с пектином, </a:t>
            </a:r>
            <a:r>
              <a:rPr lang="ru-RU" sz="2000" dirty="0" err="1" smtClean="0"/>
              <a:t>фибрегамом</a:t>
            </a:r>
            <a:r>
              <a:rPr lang="ru-RU" sz="2000" dirty="0"/>
              <a:t>, порошком абрикоса </a:t>
            </a:r>
            <a:r>
              <a:rPr lang="ru-RU" sz="2000" dirty="0" smtClean="0"/>
              <a:t> устранять хронический дефицит </a:t>
            </a:r>
            <a:r>
              <a:rPr lang="ru-RU" sz="2000" dirty="0"/>
              <a:t>пищевых волокон. </a:t>
            </a:r>
          </a:p>
        </p:txBody>
      </p:sp>
    </p:spTree>
    <p:extLst>
      <p:ext uri="{BB962C8B-B14F-4D97-AF65-F5344CB8AC3E}">
        <p14:creationId xmlns:p14="http://schemas.microsoft.com/office/powerpoint/2010/main" val="372616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5138" y="1181101"/>
            <a:ext cx="5907062" cy="5416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Овес содержит лецитин, метионин, холин, </a:t>
            </a:r>
            <a:r>
              <a:rPr lang="ru-RU" sz="2000" dirty="0" err="1"/>
              <a:t>линолевую</a:t>
            </a:r>
            <a:r>
              <a:rPr lang="ru-RU" sz="2000" dirty="0"/>
              <a:t> кислоту, </a:t>
            </a:r>
            <a:r>
              <a:rPr lang="ru-RU" sz="2000" dirty="0" err="1"/>
              <a:t>стигмастерин</a:t>
            </a:r>
            <a:r>
              <a:rPr lang="ru-RU" sz="2000" dirty="0"/>
              <a:t>, бета-</a:t>
            </a:r>
            <a:r>
              <a:rPr lang="ru-RU" sz="2000" dirty="0" err="1"/>
              <a:t>ситостерин</a:t>
            </a:r>
            <a:r>
              <a:rPr lang="ru-RU" sz="2000" dirty="0"/>
              <a:t>, стероидные сапонины, кумарины, витамин Е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Эти </a:t>
            </a:r>
            <a:r>
              <a:rPr lang="ru-RU" sz="2000" dirty="0"/>
              <a:t>соединения улучшают усвоение и обмен веществ, </a:t>
            </a:r>
            <a:r>
              <a:rPr lang="ru-RU" sz="2000" dirty="0" smtClean="0"/>
              <a:t> снижают </a:t>
            </a:r>
            <a:r>
              <a:rPr lang="ru-RU" sz="2000" dirty="0"/>
              <a:t>уровень холестерина в крови, </a:t>
            </a:r>
          </a:p>
          <a:p>
            <a:pPr marL="0" indent="0">
              <a:buNone/>
            </a:pPr>
            <a:r>
              <a:rPr lang="ru-RU" sz="2000" dirty="0"/>
              <a:t>стабилизируют липидный </a:t>
            </a:r>
            <a:r>
              <a:rPr lang="ru-RU" sz="2000" dirty="0" smtClean="0"/>
              <a:t>слой </a:t>
            </a:r>
            <a:r>
              <a:rPr lang="ru-RU" sz="2000" dirty="0"/>
              <a:t>клеточных мембран. </a:t>
            </a: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/>
              <a:t>Под влиянием компонентов овса  в клетках печени </a:t>
            </a:r>
          </a:p>
          <a:p>
            <a:pPr marL="0" indent="0">
              <a:buNone/>
            </a:pPr>
            <a:r>
              <a:rPr lang="ru-RU" sz="2000" dirty="0"/>
              <a:t>увеличивается количество гликогена </a:t>
            </a:r>
          </a:p>
          <a:p>
            <a:pPr marL="0" indent="0">
              <a:buNone/>
            </a:pPr>
            <a:r>
              <a:rPr lang="ru-RU" sz="2000" dirty="0"/>
              <a:t>и уменьшается содержание </a:t>
            </a:r>
            <a:r>
              <a:rPr lang="ru-RU" sz="2000" dirty="0" smtClean="0"/>
              <a:t>жира.</a:t>
            </a:r>
            <a:endParaRPr lang="ru-RU" sz="2000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94725" y="514350"/>
            <a:ext cx="5903431" cy="314325"/>
          </a:xfrm>
        </p:spPr>
        <p:txBody>
          <a:bodyPr>
            <a:noAutofit/>
          </a:bodyPr>
          <a:lstStyle/>
          <a:p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  <a:t>ОВСЯНЫЕ ОТРУБИ</a:t>
            </a:r>
            <a:endParaRPr lang="ru-RU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4208" y="3448067"/>
            <a:ext cx="2448272" cy="20162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4208" y="398853"/>
            <a:ext cx="2448272" cy="30632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1052736"/>
            <a:ext cx="6447660" cy="490196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2400" dirty="0" smtClean="0"/>
              <a:t>Содержат  значительное количество </a:t>
            </a:r>
            <a:r>
              <a:rPr lang="ru-RU" sz="2400" b="1" dirty="0" smtClean="0"/>
              <a:t>пектиновых веществ и клетчатки</a:t>
            </a:r>
            <a:r>
              <a:rPr lang="ru-RU" sz="2400" dirty="0" smtClean="0"/>
              <a:t>, которые способствуют</a:t>
            </a:r>
          </a:p>
          <a:p>
            <a:pPr>
              <a:lnSpc>
                <a:spcPct val="120000"/>
              </a:lnSpc>
            </a:pPr>
            <a:r>
              <a:rPr lang="ru-RU" sz="2400" dirty="0" smtClean="0"/>
              <a:t> устранению запоров,</a:t>
            </a:r>
          </a:p>
          <a:p>
            <a:pPr>
              <a:lnSpc>
                <a:spcPct val="120000"/>
              </a:lnSpc>
            </a:pPr>
            <a:r>
              <a:rPr lang="ru-RU" sz="2400" dirty="0" smtClean="0"/>
              <a:t>связыванию в  кишечнике </a:t>
            </a:r>
            <a:r>
              <a:rPr lang="ru-RU" sz="2400" dirty="0" err="1" smtClean="0"/>
              <a:t>токсикантов</a:t>
            </a:r>
            <a:r>
              <a:rPr lang="ru-RU" sz="2400" dirty="0" smtClean="0"/>
              <a:t>,  </a:t>
            </a:r>
          </a:p>
          <a:p>
            <a:pPr>
              <a:lnSpc>
                <a:spcPct val="120000"/>
              </a:lnSpc>
            </a:pPr>
            <a:r>
              <a:rPr lang="ru-RU" sz="2400" dirty="0" smtClean="0"/>
              <a:t>снижению уровня  холестерина в крови.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400" dirty="0" smtClean="0"/>
              <a:t>В корнеплодах содержатся каротин, витамины С, К, РР и группы В, а также железо, фосфор, кальций, йод, медь, кобальт, магний, кремний и другие микроэлементы, жирные и эфирные масла, </a:t>
            </a:r>
            <a:r>
              <a:rPr lang="ru-RU" sz="2400" dirty="0" err="1" smtClean="0"/>
              <a:t>флавоноиды</a:t>
            </a:r>
            <a:r>
              <a:rPr lang="ru-RU" sz="2400" dirty="0" smtClean="0"/>
              <a:t> и углеводы</a:t>
            </a:r>
            <a:r>
              <a:rPr lang="ru-RU" sz="2000" dirty="0" smtClean="0"/>
              <a:t>. 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396627"/>
            <a:ext cx="8319868" cy="432048"/>
          </a:xfrm>
        </p:spPr>
        <p:txBody>
          <a:bodyPr>
            <a:noAutofit/>
          </a:bodyPr>
          <a:lstStyle/>
          <a:p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  <a:t>ПЛОДЫ МОРКОВИ</a:t>
            </a:r>
            <a:endParaRPr lang="ru-RU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000030" y="2560890"/>
            <a:ext cx="5408635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32656"/>
            <a:ext cx="8229600" cy="667452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  <a:t>ПЛОДЫ СВЕКЛЫ</a:t>
            </a:r>
            <a:endParaRPr lang="ru-RU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5138" y="1181100"/>
            <a:ext cx="6267102" cy="5272236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Свекла оказывают положительное влияние на обмен веществ и кроветворение.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Пектиновые вещества и органические  кислоты, содержащиеся в свекле, способствуют усилению двигательной активности кишечника, поэтому свеклу используют для лечения спастического воспаления  толстой кишки  и при  заболеваниях печени.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Значительное содержание витаминов и минеральных солей  (калия, магния, йода) позволяет рекомендовать ее как  </a:t>
            </a:r>
            <a:r>
              <a:rPr lang="ru-RU" dirty="0" err="1" smtClean="0"/>
              <a:t>противо</a:t>
            </a:r>
            <a:r>
              <a:rPr lang="ru-RU" dirty="0" smtClean="0"/>
              <a:t> атеросклеротическое и противоаритмическое  средство.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Клетчатка свеклы снижает уровень сахара в крови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и предотвращает рак прямой и толстой кишки.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48"/>
          <a:stretch/>
        </p:blipFill>
        <p:spPr>
          <a:xfrm>
            <a:off x="6732240" y="773324"/>
            <a:ext cx="1935510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4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00010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Кора крушины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6159628" cy="4983179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/>
              <a:t>К</a:t>
            </a:r>
            <a:r>
              <a:rPr lang="ru-RU" dirty="0" smtClean="0"/>
              <a:t>ора крушины является мягкодействующим слабительным  средством.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По своему влиянию сходна с действием александрийского листа (</a:t>
            </a:r>
            <a:r>
              <a:rPr lang="ru-RU" dirty="0" err="1" smtClean="0"/>
              <a:t>сенны</a:t>
            </a:r>
            <a:r>
              <a:rPr lang="ru-RU" dirty="0" smtClean="0"/>
              <a:t>) и ревеня.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Применяется в лечебной практике при атонических запорах, спастических колитах, запорах при беременности, геморрое, трещинах прямой кишки.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149359" y="2779633"/>
            <a:ext cx="5078959" cy="1913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32656"/>
            <a:ext cx="8247092" cy="81034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ЭКСТРАКТ ЛИСТЬЕВ ПОДОРОЖНИКА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5138" y="1181100"/>
            <a:ext cx="6123086" cy="4676792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Подорожник  является богатым источником  водорастворимых пищевых волокон, которые способствуют размягчению каловых масс и очищению кишечника, нормализуют моторную деятельность желудочно-кишечного тракта.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Обладает </a:t>
            </a:r>
            <a:r>
              <a:rPr lang="ru-RU" sz="2400" dirty="0" err="1" smtClean="0"/>
              <a:t>язвозаживляющим</a:t>
            </a:r>
            <a:r>
              <a:rPr lang="ru-RU" sz="2400" dirty="0" smtClean="0"/>
              <a:t>  и противоэрозийным действием на слизистую оболочку желудка и кишечника. 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На основе подорожника  разработан </a:t>
            </a:r>
            <a:r>
              <a:rPr lang="ru-RU" sz="2400" dirty="0" err="1" smtClean="0"/>
              <a:t>противоязвенный</a:t>
            </a:r>
            <a:r>
              <a:rPr lang="ru-RU" sz="2400" dirty="0" smtClean="0"/>
              <a:t> препарат – </a:t>
            </a:r>
            <a:r>
              <a:rPr lang="ru-RU" sz="2400" dirty="0" err="1" smtClean="0"/>
              <a:t>плантаглюцид</a:t>
            </a:r>
            <a:r>
              <a:rPr lang="ru-RU" sz="2400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10"/>
          <a:stretch/>
        </p:blipFill>
        <p:spPr>
          <a:xfrm>
            <a:off x="6732240" y="1181100"/>
            <a:ext cx="1944216" cy="46767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472" y="332656"/>
            <a:ext cx="8443914" cy="503957"/>
          </a:xfrm>
        </p:spPr>
        <p:txBody>
          <a:bodyPr>
            <a:normAutofit fontScale="90000"/>
          </a:bodyPr>
          <a:lstStyle/>
          <a:p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  <a:t>ПЛОДЫ АБРИКОСА</a:t>
            </a:r>
            <a:endParaRPr lang="ru-RU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6258" y="980728"/>
            <a:ext cx="6203032" cy="451370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Источник </a:t>
            </a:r>
            <a:r>
              <a:rPr lang="ru-RU" sz="2000" dirty="0" err="1" smtClean="0"/>
              <a:t>водонерастворимых</a:t>
            </a:r>
            <a:r>
              <a:rPr lang="ru-RU" sz="2000" dirty="0" smtClean="0"/>
              <a:t>  пищевых волокон.</a:t>
            </a:r>
            <a:r>
              <a:rPr lang="ru-RU" sz="2000" dirty="0"/>
              <a:t> </a:t>
            </a:r>
            <a:endParaRPr lang="ru-RU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Этот ингредиент незаменим </a:t>
            </a:r>
            <a:r>
              <a:rPr lang="ru-RU" sz="2000" dirty="0"/>
              <a:t>при интоксикации тяжелыми металлами. </a:t>
            </a:r>
            <a:endParaRPr lang="ru-RU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Плоды абрикоса богаты калием и </a:t>
            </a:r>
            <a:r>
              <a:rPr lang="ru-RU" sz="2000" dirty="0" err="1" smtClean="0"/>
              <a:t>каротиноидами</a:t>
            </a:r>
            <a:r>
              <a:rPr lang="ru-RU" sz="2000" dirty="0" smtClean="0"/>
              <a:t>, </a:t>
            </a:r>
            <a:r>
              <a:rPr lang="ru-RU" sz="2000" dirty="0"/>
              <a:t>повышают гемоглобин в крови, что способствует увеличению сопротивляемости организма</a:t>
            </a:r>
            <a:r>
              <a:rPr lang="ru-RU" sz="2000" dirty="0" smtClean="0"/>
              <a:t>. 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Плоды абрикоса особенно полезны </a:t>
            </a:r>
            <a:r>
              <a:rPr lang="ru-RU" sz="2000" dirty="0"/>
              <a:t>при авитаминозах, заболеваниях сердечно-сосудистой системы, почек, ожирении, помогают улучшить память и повышают мозговую активность. 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/>
          </a:p>
          <a:p>
            <a:pPr marL="0" indent="0">
              <a:spcBef>
                <a:spcPts val="0"/>
              </a:spcBef>
              <a:buNone/>
            </a:pPr>
            <a:endParaRPr lang="ru-RU" sz="2000" dirty="0"/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9909" y="836613"/>
            <a:ext cx="1944216" cy="52998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138" y="332656"/>
            <a:ext cx="8193058" cy="810344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  <a:t>ЭКСТРАКТ ЛИСТЬЕВ СЕННЫ</a:t>
            </a:r>
            <a:endParaRPr lang="ru-RU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142984"/>
            <a:ext cx="6424642" cy="5166336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Листья </a:t>
            </a:r>
            <a:r>
              <a:rPr lang="ru-RU" dirty="0" err="1" smtClean="0"/>
              <a:t>сенны</a:t>
            </a:r>
            <a:r>
              <a:rPr lang="ru-RU" dirty="0" smtClean="0"/>
              <a:t> (листья кассии) оказывают слабительное действие.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Хорошо переносится и не оказывает раздражающего действия на кишечник.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В комбинации с корой крушины усиливает эвакуаторную функцию желудочно-кишечного тракта.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В</a:t>
            </a:r>
            <a:r>
              <a:rPr lang="ru-RU" dirty="0" smtClean="0"/>
              <a:t> сочетании с </a:t>
            </a:r>
            <a:r>
              <a:rPr lang="ru-RU" dirty="0" err="1" smtClean="0"/>
              <a:t>энтеросорбентами</a:t>
            </a:r>
            <a:r>
              <a:rPr lang="ru-RU" dirty="0" smtClean="0"/>
              <a:t>, пищевыми волокнами и другими компонентами этой рецептуры способствует эффективному выведению продуктов пищеварения и сопутствующих, часто небезопасных веществ, а также нормализации </a:t>
            </a:r>
            <a:r>
              <a:rPr lang="ru-RU" dirty="0" err="1" smtClean="0"/>
              <a:t>эндоэкологии</a:t>
            </a:r>
            <a:r>
              <a:rPr lang="ru-RU" dirty="0" smtClean="0"/>
              <a:t> организма.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3980" y="1181100"/>
            <a:ext cx="1944216" cy="5328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138" y="620688"/>
            <a:ext cx="8197850" cy="560412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  <a:t>ЭКСТРАКТ ЛИСТЬЕВ АЛОЭ ВЕРА</a:t>
            </a:r>
            <a:endParaRPr lang="ru-RU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6324600" cy="4569371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Содержит широкий набор макро- и микроэлементов, витаминов, незаменимых аминокислот.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оказывает иммуномодулирующее, противовоспалительное, </a:t>
            </a:r>
            <a:r>
              <a:rPr lang="ru-RU" dirty="0" err="1" smtClean="0"/>
              <a:t>язво</a:t>
            </a:r>
            <a:r>
              <a:rPr lang="ru-RU" dirty="0" smtClean="0"/>
              <a:t>-, ранозаживляющее и регенерирующее действия.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Алоэ нормализует иммунитет и обеспечивает противоопухолевую защиту организма.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Алоэ почти вдвое увеличивает </a:t>
            </a:r>
            <a:r>
              <a:rPr lang="ru-RU" dirty="0" err="1" smtClean="0"/>
              <a:t>биодоступность</a:t>
            </a:r>
            <a:r>
              <a:rPr lang="ru-RU" dirty="0" smtClean="0"/>
              <a:t> витаминов С и Е, что особенно важно для пожилых людей, в связи со снижением всасывающей способности кишечника.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2239" y="1167358"/>
            <a:ext cx="2088233" cy="5077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138" y="332656"/>
            <a:ext cx="8050182" cy="738336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  <a:t>КОРНЕВИЩА КУРКУМЫ (ДЛИННОЙ)</a:t>
            </a:r>
            <a:endParaRPr lang="ru-RU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81100"/>
            <a:ext cx="6324600" cy="52482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Куркума – натуральный антибиотик, одновременно улучшающий пищеварение и способствующий нормализации  кишечной флоры. </a:t>
            </a:r>
          </a:p>
          <a:p>
            <a:pPr marL="0" indent="0">
              <a:buNone/>
            </a:pPr>
            <a:r>
              <a:rPr lang="ru-RU" sz="2000" dirty="0" err="1" smtClean="0"/>
              <a:t>Куркумин</a:t>
            </a:r>
            <a:r>
              <a:rPr lang="ru-RU" sz="2000" dirty="0" smtClean="0"/>
              <a:t> стимулирует работу желчного пузыря и  обладает желчегонным действием, повышает растворимость компонентов желчи, препятствует образованию камней и способствует рассасыванию уже имеющихся.</a:t>
            </a:r>
          </a:p>
          <a:p>
            <a:pPr marL="0" indent="0">
              <a:buNone/>
            </a:pPr>
            <a:r>
              <a:rPr lang="ru-RU" sz="2000" dirty="0"/>
              <a:t>К</a:t>
            </a:r>
            <a:r>
              <a:rPr lang="ru-RU" sz="2000" dirty="0" smtClean="0"/>
              <a:t>уркума  снижает уровень холестерина в крови,  регулирует обмен веществ, способствует усвоению белка и оказывает </a:t>
            </a:r>
            <a:r>
              <a:rPr lang="ru-RU" sz="2000" dirty="0" err="1" smtClean="0"/>
              <a:t>детоксицирующее</a:t>
            </a:r>
            <a:r>
              <a:rPr lang="ru-RU" sz="2000" dirty="0" smtClean="0"/>
              <a:t> действие</a:t>
            </a:r>
            <a:r>
              <a:rPr lang="ru-RU" sz="2000" dirty="0"/>
              <a:t>.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Куркума  способствует </a:t>
            </a:r>
            <a:r>
              <a:rPr lang="ru-RU" sz="2000" dirty="0"/>
              <a:t>нормализации гормонального баланса </a:t>
            </a:r>
            <a:r>
              <a:rPr lang="ru-RU" sz="2000" dirty="0" smtClean="0"/>
              <a:t>ЖКТ, </a:t>
            </a:r>
            <a:r>
              <a:rPr lang="ru-RU" sz="2000" dirty="0"/>
              <a:t>обладает свойством обезвреживать  канцерогены  и </a:t>
            </a:r>
            <a:r>
              <a:rPr lang="ru-RU" sz="2000" dirty="0" smtClean="0"/>
              <a:t>нормализует </a:t>
            </a:r>
            <a:r>
              <a:rPr lang="ru-RU" sz="2000" dirty="0"/>
              <a:t>работу печени. 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/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2240" y="1196752"/>
            <a:ext cx="1944216" cy="523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15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138" y="274638"/>
            <a:ext cx="8247062" cy="1011222"/>
          </a:xfrm>
        </p:spPr>
        <p:txBody>
          <a:bodyPr>
            <a:noAutofit/>
          </a:bodyPr>
          <a:lstStyle/>
          <a:p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  <a:t>БЕЗ ОЧИЩЕНИЯ ОРГАНИЗМУ ТРУДНО ФУНКЦИОНИРОВАТЬ! </a:t>
            </a:r>
            <a:endParaRPr lang="ru-RU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291264" cy="5143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Вредные вещества ежедневно попадают в наш организм с водой, пищей, из воздуха.</a:t>
            </a:r>
            <a:r>
              <a:rPr lang="ru-RU" sz="2000" dirty="0"/>
              <a:t> </a:t>
            </a:r>
            <a:r>
              <a:rPr lang="ru-RU" sz="2000" dirty="0" smtClean="0"/>
              <a:t>Ежедневно образуются внутренние токсины</a:t>
            </a:r>
            <a:r>
              <a:rPr lang="en-US" sz="2000" dirty="0" smtClean="0"/>
              <a:t>.</a:t>
            </a:r>
          </a:p>
          <a:p>
            <a:pPr>
              <a:buNone/>
            </a:pPr>
            <a:r>
              <a:rPr lang="ru-RU" sz="2000" dirty="0" smtClean="0"/>
              <a:t>Необходимо постоянное и ежедневное</a:t>
            </a:r>
          </a:p>
          <a:p>
            <a:r>
              <a:rPr lang="ru-RU" sz="2000" b="1" dirty="0" smtClean="0"/>
              <a:t>Очищение кишечника</a:t>
            </a:r>
          </a:p>
          <a:p>
            <a:r>
              <a:rPr lang="ru-RU" sz="2000" b="1" dirty="0" smtClean="0"/>
              <a:t>Очищение печени</a:t>
            </a:r>
          </a:p>
          <a:p>
            <a:r>
              <a:rPr lang="ru-RU" sz="2000" b="1" dirty="0" smtClean="0"/>
              <a:t>Очищение почек</a:t>
            </a:r>
          </a:p>
          <a:p>
            <a:r>
              <a:rPr lang="ru-RU" sz="2000" b="1" dirty="0" smtClean="0"/>
              <a:t>Очищение внутренней среды организма от шлаков</a:t>
            </a:r>
          </a:p>
          <a:p>
            <a:endParaRPr lang="ru-RU" sz="2000" b="1" dirty="0" smtClean="0"/>
          </a:p>
          <a:p>
            <a:pPr marL="0" indent="0">
              <a:buNone/>
            </a:pPr>
            <a:r>
              <a:rPr lang="ru-RU" sz="2000" dirty="0" smtClean="0"/>
              <a:t>Причина многих заболеваний </a:t>
            </a:r>
            <a:r>
              <a:rPr lang="en-US" sz="2000" dirty="0" smtClean="0"/>
              <a:t>–</a:t>
            </a:r>
            <a:r>
              <a:rPr lang="ru-RU" sz="2000" dirty="0" smtClean="0"/>
              <a:t> это засорение органов человеческого тела ядами, шлаками, чуждыми веществами и продуктами гниения. 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Результатами засорения являются и камни в почках, и полипы в кишечнике.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60648"/>
            <a:ext cx="7959828" cy="882352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  <a:t>КОРЕНЬ ИМБИРЯ</a:t>
            </a:r>
            <a:endParaRPr lang="ru-RU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81101"/>
            <a:ext cx="6353204" cy="474823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/>
              <a:t>Компоненты имбиря стимулируют выделение слюны и желудочного сока, повышают аппетит, активируют гладкую мускулатуру кишечника, способствуя продвижению и перевариванию пищи,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/>
              <a:t>снимают спазмы кишечника и возникающие при этом болевые синдромы, стимулируют </a:t>
            </a:r>
            <a:r>
              <a:rPr lang="ru-RU" sz="2400" dirty="0"/>
              <a:t>работу </a:t>
            </a:r>
            <a:r>
              <a:rPr lang="ru-RU" sz="2400" dirty="0" err="1"/>
              <a:t>эндокриноцитов</a:t>
            </a:r>
            <a:r>
              <a:rPr lang="ru-RU" sz="2400" dirty="0"/>
              <a:t> и способствуют нормализации гормонального баланса кишечника и организма в целом.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/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2241" y="839948"/>
            <a:ext cx="1944216" cy="5256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</a:rPr>
              <a:t>ЭКСТРАКТ КОРНЕЙ СОЛОДКИ ГОЛОЙ</a:t>
            </a:r>
            <a:endParaRPr lang="ru-RU" sz="3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39602"/>
            <a:ext cx="6131024" cy="4945063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err="1" smtClean="0"/>
              <a:t>Флавоноиды</a:t>
            </a:r>
            <a:r>
              <a:rPr lang="ru-RU" sz="2000" dirty="0" smtClean="0"/>
              <a:t> солодки обладают спазмолитическим, противоэрозийным и </a:t>
            </a:r>
            <a:r>
              <a:rPr lang="ru-RU" sz="2000" dirty="0" err="1" smtClean="0"/>
              <a:t>язвозаживляющим</a:t>
            </a:r>
            <a:r>
              <a:rPr lang="ru-RU" sz="2000" dirty="0" smtClean="0"/>
              <a:t> действием, способствуют восстановлению пристеночного слизистого слоя ЖКТ.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/>
              <a:t>Наличие большого количества слизистых веществ и камеди обусловливает слабительное и отхаркивающее свойства.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/>
              <a:t>Активные вещества солодкового корня оказывают мочегонное действие, активны при хронических запорах</a:t>
            </a:r>
            <a:r>
              <a:rPr lang="ru-RU" sz="2000" dirty="0"/>
              <a:t>,</a:t>
            </a:r>
            <a:r>
              <a:rPr lang="ru-RU" sz="2000" dirty="0" smtClean="0"/>
              <a:t> при заболеваниях, связанных с нарушением водного и минерального обменов.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/>
              <a:t>Поддерживает иммунную систему организма и оказывает противораковое действие.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120722" y="2808273"/>
            <a:ext cx="5167252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80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138" y="260648"/>
            <a:ext cx="8193058" cy="882352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</a:rPr>
              <a:t>ПЛОДЫ ФЕНХЕЛЯ ОБЫКНОВЕННОГО</a:t>
            </a:r>
            <a:endParaRPr lang="ru-RU" sz="3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752"/>
            <a:ext cx="6256764" cy="475763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Препараты фенхеля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улучшают деятельность кишечника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препятствуют вздутию кишечника,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оказывают на кишечник успокаивающее действие 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подавляют проявление  метеоризма.</a:t>
            </a:r>
          </a:p>
          <a:p>
            <a:pPr>
              <a:spcBef>
                <a:spcPts val="0"/>
              </a:spcBef>
            </a:pPr>
            <a:endParaRPr lang="ru-RU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Ф</a:t>
            </a:r>
            <a:r>
              <a:rPr lang="ru-RU" sz="2000" dirty="0" smtClean="0"/>
              <a:t>енхель применяется при спазмах желудочно-кишечного тракта и при запорах.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Плоды фенхеля повышают секрецию пищеварительных желез, оказывают желчегонное, спазмолитическое и диуретическое действие, регулируют моторную деятельность кишечника.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/>
              <a:t>Фенхель положительно действует при различных заболеваниях пищеварительной системы. 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83" t="12013" r="35867" b="6089"/>
          <a:stretch/>
        </p:blipFill>
        <p:spPr>
          <a:xfrm>
            <a:off x="6804248" y="1196752"/>
            <a:ext cx="1901750" cy="489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138" y="188640"/>
            <a:ext cx="8050182" cy="954360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</a:rPr>
              <a:t>ЛИСТЬЯ ПЕРЕЧНОЙ МЯТЫ </a:t>
            </a:r>
            <a:endParaRPr lang="ru-RU" sz="3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5138" y="1193304"/>
            <a:ext cx="6263977" cy="5116016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Мята</a:t>
            </a:r>
            <a:r>
              <a:rPr lang="en-US" dirty="0" smtClean="0"/>
              <a:t> </a:t>
            </a:r>
            <a:r>
              <a:rPr lang="ru-RU" dirty="0" smtClean="0"/>
              <a:t>обладает: спазмолитическим, желчегонным,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антисептическим и болеутоляющим свойствами</a:t>
            </a:r>
            <a:r>
              <a:rPr lang="ru-RU" dirty="0"/>
              <a:t>. Листья мяты</a:t>
            </a:r>
            <a:r>
              <a:rPr lang="en-US" dirty="0"/>
              <a:t> </a:t>
            </a:r>
            <a:r>
              <a:rPr lang="ru-RU" dirty="0"/>
              <a:t>(благодаря наличию в них ментола)</a:t>
            </a:r>
            <a:r>
              <a:rPr lang="en-US" dirty="0"/>
              <a:t> </a:t>
            </a:r>
            <a:r>
              <a:rPr lang="ru-RU" dirty="0"/>
              <a:t>обладают антисептическими свойствами.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/>
              <a:t>Антимикробные свойства растения распространяются на все виды патогенных бактерий в желудочно-кишечном тракте.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За счет местного раздражающего эффекта и стимулирующего влияния мяты на периферические  рецепторы кожи и слизистых оболочек</a:t>
            </a:r>
            <a:r>
              <a:rPr lang="en-US" dirty="0" smtClean="0"/>
              <a:t> </a:t>
            </a:r>
            <a:r>
              <a:rPr lang="ru-RU" dirty="0" smtClean="0"/>
              <a:t>усиливаются капиллярное кровообращение и перистальтика кишечника.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9115" y="1193304"/>
            <a:ext cx="1946573" cy="4899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</a:rPr>
              <a:t>ПОРОШОК ПАПАЙИ</a:t>
            </a:r>
            <a:endParaRPr lang="ru-RU" sz="3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5138" y="1143000"/>
            <a:ext cx="5475014" cy="48116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Папаин </a:t>
            </a:r>
            <a:r>
              <a:rPr lang="ru-RU" sz="2400" dirty="0" smtClean="0"/>
              <a:t>– растительный протеолитический фермент, </a:t>
            </a:r>
            <a:r>
              <a:rPr lang="ru-RU" sz="2400" b="1" dirty="0" smtClean="0"/>
              <a:t>расщепляющий белки даже при нейтральных значениях рН, что стимулирует своевременное расщепление пищевых белков даже у лиц с нарушенной кислотностью желудочного сока.</a:t>
            </a:r>
            <a:r>
              <a:rPr lang="ru-RU" sz="2400" dirty="0" smtClean="0"/>
              <a:t> </a:t>
            </a:r>
          </a:p>
          <a:p>
            <a:pPr marL="0" indent="0">
              <a:buNone/>
            </a:pPr>
            <a:r>
              <a:rPr lang="ru-RU" sz="2400" dirty="0" smtClean="0"/>
              <a:t>Это предотвращает нарушение дальнейшего переваривания белка и его гниение в толстом кишечнике.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78303" y="1206624"/>
            <a:ext cx="1872208" cy="4821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48680"/>
            <a:ext cx="8229600" cy="451428"/>
          </a:xfrm>
        </p:spPr>
        <p:txBody>
          <a:bodyPr>
            <a:normAutofit fontScale="90000"/>
          </a:bodyPr>
          <a:lstStyle/>
          <a:p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  <a:t>ПЕРЕЦ ДУШИСТЫЙ </a:t>
            </a:r>
            <a:endParaRPr lang="ru-RU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5728150" cy="52389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500" dirty="0" smtClean="0"/>
              <a:t>Как пряность </a:t>
            </a:r>
          </a:p>
          <a:p>
            <a:r>
              <a:rPr lang="ru-RU" sz="2500" dirty="0" smtClean="0"/>
              <a:t>способствует нормализации работы желудочно- кишечного тракта, </a:t>
            </a:r>
          </a:p>
          <a:p>
            <a:r>
              <a:rPr lang="ru-RU" sz="2500" dirty="0" smtClean="0"/>
              <a:t>стимулирует работу </a:t>
            </a:r>
            <a:r>
              <a:rPr lang="ru-RU" sz="2500" dirty="0" err="1" smtClean="0"/>
              <a:t>эндокриноцитов</a:t>
            </a:r>
            <a:r>
              <a:rPr lang="ru-RU" sz="2500" dirty="0" smtClean="0"/>
              <a:t> </a:t>
            </a:r>
          </a:p>
          <a:p>
            <a:r>
              <a:rPr lang="ru-RU" sz="2500" dirty="0" smtClean="0"/>
              <a:t>нормализует гормональный баланс кишечника, способствует перевариванию и всасыванию продуктов переваривания, </a:t>
            </a:r>
          </a:p>
          <a:p>
            <a:r>
              <a:rPr lang="ru-RU" sz="2500" dirty="0" smtClean="0"/>
              <a:t>способствует усвоению других действующих компонентов рецептуры</a:t>
            </a:r>
            <a:r>
              <a:rPr lang="ru-RU" sz="2500" dirty="0"/>
              <a:t>.</a:t>
            </a:r>
            <a:endParaRPr lang="ru-RU" sz="25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2588" y="1181100"/>
            <a:ext cx="1835868" cy="5207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88032"/>
            <a:ext cx="8229600" cy="764704"/>
          </a:xfrm>
        </p:spPr>
        <p:txBody>
          <a:bodyPr>
            <a:normAutofit/>
          </a:bodyPr>
          <a:lstStyle/>
          <a:p>
            <a:r>
              <a:rPr lang="ru-RU" sz="3000" dirty="0">
                <a:solidFill>
                  <a:schemeClr val="accent1">
                    <a:lumMod val="50000"/>
                  </a:schemeClr>
                </a:solidFill>
              </a:rPr>
              <a:t>РЕКОМЕНДАЦИИ ПО ПРИМЕНЕНИЮ</a:t>
            </a:r>
            <a:endParaRPr lang="ru-RU" sz="3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5138" y="1052736"/>
            <a:ext cx="8229600" cy="54006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/>
              <a:t>При спазмах </a:t>
            </a:r>
            <a:r>
              <a:rPr lang="ru-RU" sz="2000" b="1" dirty="0"/>
              <a:t>желудочно-кишечного </a:t>
            </a:r>
            <a:r>
              <a:rPr lang="ru-RU" sz="2000" b="1" dirty="0" smtClean="0"/>
              <a:t>тракта</a:t>
            </a:r>
            <a:r>
              <a:rPr lang="ru-RU" sz="2000" dirty="0" smtClean="0"/>
              <a:t>:</a:t>
            </a:r>
            <a:r>
              <a:rPr lang="ru-RU" sz="2000" b="1" dirty="0" smtClean="0"/>
              <a:t> </a:t>
            </a:r>
            <a:r>
              <a:rPr lang="ru-RU" sz="2000" dirty="0"/>
              <a:t>при атонических запорах, спастических колитах, запорах при беременности, геморрое, трещинах прямой </a:t>
            </a:r>
            <a:r>
              <a:rPr lang="ru-RU" sz="2000" dirty="0" smtClean="0"/>
              <a:t>кишки.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П</a:t>
            </a:r>
            <a:r>
              <a:rPr lang="ru-RU" sz="2000" dirty="0" smtClean="0"/>
              <a:t>репятствует возникновению метеоризма, икоты, тошноты </a:t>
            </a:r>
            <a:r>
              <a:rPr lang="ru-RU" sz="2000" dirty="0"/>
              <a:t>и </a:t>
            </a:r>
            <a:r>
              <a:rPr lang="ru-RU" sz="2000" dirty="0" smtClean="0"/>
              <a:t>рвоты.</a:t>
            </a:r>
            <a:endParaRPr lang="ru-RU" sz="20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/>
              <a:t>При гипертонической болезни </a:t>
            </a:r>
            <a:r>
              <a:rPr lang="ru-RU" sz="2000" dirty="0" smtClean="0"/>
              <a:t>и </a:t>
            </a:r>
            <a:r>
              <a:rPr lang="ru-RU" sz="2000" dirty="0"/>
              <a:t>инфекциях </a:t>
            </a:r>
            <a:r>
              <a:rPr lang="ru-RU" sz="2000" dirty="0" smtClean="0"/>
              <a:t>мочевыделительной тракта  улучшает </a:t>
            </a:r>
            <a:r>
              <a:rPr lang="ru-RU" sz="2000" dirty="0"/>
              <a:t>мочеотделение</a:t>
            </a:r>
            <a:r>
              <a:rPr lang="ru-RU" sz="2000" dirty="0" smtClean="0"/>
              <a:t>.</a:t>
            </a:r>
            <a:r>
              <a:rPr lang="ru-RU" sz="2000" dirty="0"/>
              <a:t> Даёт возможность  избежать мочегонных препаратов, отёков.</a:t>
            </a:r>
            <a:r>
              <a:rPr lang="ru-RU" sz="2000" b="1" dirty="0"/>
              <a:t> </a:t>
            </a:r>
            <a:endParaRPr lang="ru-RU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/>
              <a:t>При  варикозном расширении вен </a:t>
            </a:r>
            <a:r>
              <a:rPr lang="ru-RU" sz="2000" dirty="0" smtClean="0"/>
              <a:t>и склонности к тромбозам.</a:t>
            </a:r>
            <a:r>
              <a:rPr lang="ru-RU" sz="2000" b="1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/>
              <a:t>Облегчает кашель </a:t>
            </a:r>
            <a:r>
              <a:rPr lang="ru-RU" sz="2000" dirty="0" smtClean="0"/>
              <a:t>с вязкой, </a:t>
            </a:r>
            <a:r>
              <a:rPr lang="ru-RU" sz="2000" dirty="0"/>
              <a:t>плохо отделяющейся </a:t>
            </a:r>
            <a:r>
              <a:rPr lang="ru-RU" sz="2000" dirty="0" smtClean="0"/>
              <a:t>мокротой.</a:t>
            </a:r>
            <a:endParaRPr lang="ru-RU" sz="2000" dirty="0"/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/>
              <a:t>При лечении антибиотиками </a:t>
            </a:r>
            <a:r>
              <a:rPr lang="ru-RU" sz="2000" dirty="0" smtClean="0"/>
              <a:t>защищает от </a:t>
            </a:r>
            <a:r>
              <a:rPr lang="ru-RU" sz="2000" dirty="0" err="1" smtClean="0"/>
              <a:t>дисбиоза</a:t>
            </a:r>
            <a:r>
              <a:rPr lang="ru-RU" sz="2000" dirty="0" smtClean="0"/>
              <a:t> кишечника.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/>
              <a:t>После </a:t>
            </a:r>
            <a:r>
              <a:rPr lang="ru-RU" sz="2000" b="1" dirty="0"/>
              <a:t>приема больших количеств пищи, </a:t>
            </a:r>
            <a:r>
              <a:rPr lang="ru-RU" sz="2000" b="1" dirty="0" smtClean="0"/>
              <a:t>алкоголя </a:t>
            </a:r>
            <a:r>
              <a:rPr lang="ru-RU" sz="2000" b="1" dirty="0"/>
              <a:t>или лекарственных </a:t>
            </a:r>
            <a:r>
              <a:rPr lang="ru-RU" sz="2000" b="1" dirty="0" smtClean="0"/>
              <a:t>средств облегчает состояние</a:t>
            </a:r>
            <a:r>
              <a:rPr lang="ru-RU" sz="20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/>
              <a:t>Выводит из организма</a:t>
            </a:r>
            <a:r>
              <a:rPr lang="ru-RU" sz="2000" dirty="0" smtClean="0"/>
              <a:t> тяжелые металлы.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  <a:t>РЕКОМЕНДАЦИИ ПО ПРИМЕНЕНИЮ</a:t>
            </a:r>
            <a:endParaRPr lang="ru-RU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857403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2000" b="1" dirty="0" smtClean="0"/>
              <a:t>При желчно-каменной болезни  </a:t>
            </a:r>
            <a:r>
              <a:rPr lang="ru-RU" sz="2000" dirty="0" smtClean="0"/>
              <a:t>препятствует </a:t>
            </a:r>
            <a:r>
              <a:rPr lang="ru-RU" sz="2000" dirty="0"/>
              <a:t>образованию камней и способствует рассасыванию уже имеющихся</a:t>
            </a:r>
            <a:r>
              <a:rPr lang="ru-RU" sz="2000" dirty="0" smtClean="0"/>
              <a:t>.</a:t>
            </a:r>
            <a:r>
              <a:rPr lang="ru-RU" sz="2000" dirty="0"/>
              <a:t> </a:t>
            </a:r>
            <a:endParaRPr lang="ru-RU" sz="20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ru-RU" sz="2000" b="1" dirty="0" smtClean="0"/>
              <a:t>При анемии </a:t>
            </a:r>
            <a:r>
              <a:rPr lang="ru-RU" sz="2000" dirty="0" smtClean="0"/>
              <a:t>улучшает кроветворение.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000" b="1" dirty="0" smtClean="0"/>
              <a:t>Облегчает состояние </a:t>
            </a:r>
            <a:r>
              <a:rPr lang="ru-RU" sz="2000" dirty="0" smtClean="0"/>
              <a:t>ослабленных хронических больных и уход за ними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000" b="1" dirty="0" smtClean="0"/>
              <a:t>Поддерживает иммунитет</a:t>
            </a:r>
            <a:r>
              <a:rPr lang="ru-RU" sz="2000" dirty="0" smtClean="0"/>
              <a:t>, энергетику. </a:t>
            </a:r>
            <a:endParaRPr lang="ru-RU" sz="2000" dirty="0"/>
          </a:p>
          <a:p>
            <a:pPr marL="0" indent="0">
              <a:spcBef>
                <a:spcPts val="600"/>
              </a:spcBef>
              <a:buNone/>
            </a:pPr>
            <a:r>
              <a:rPr lang="ru-RU" sz="2000" b="1" dirty="0" smtClean="0"/>
              <a:t>Предупреждает  </a:t>
            </a:r>
            <a:r>
              <a:rPr lang="ru-RU" sz="2000" b="1" dirty="0"/>
              <a:t>заболевания щитовидной железы</a:t>
            </a:r>
            <a:r>
              <a:rPr lang="ru-RU" sz="2000" dirty="0"/>
              <a:t>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000" b="1" dirty="0" smtClean="0"/>
              <a:t>Предупреждает  развитие опухолей </a:t>
            </a:r>
            <a:r>
              <a:rPr lang="ru-RU" sz="2000" dirty="0" smtClean="0"/>
              <a:t>толстого кишечника, молочных желёз, предстательной железы.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000" b="1" dirty="0" smtClean="0"/>
              <a:t>Дополнительно обеспечивает </a:t>
            </a:r>
            <a:r>
              <a:rPr lang="ru-RU" sz="2000" dirty="0" smtClean="0"/>
              <a:t>витаминами </a:t>
            </a:r>
            <a:r>
              <a:rPr lang="ru-RU" sz="2000" dirty="0"/>
              <a:t>группы В, С, Н, Е, Р, </a:t>
            </a:r>
            <a:r>
              <a:rPr lang="ru-RU" sz="2000" dirty="0" smtClean="0"/>
              <a:t>провитамином А и микро и макроэлементами (железо, серебро, </a:t>
            </a:r>
            <a:r>
              <a:rPr lang="ru-RU" sz="2000" dirty="0"/>
              <a:t>калий, магний, </a:t>
            </a:r>
            <a:r>
              <a:rPr lang="ru-RU" sz="2000" dirty="0" smtClean="0"/>
              <a:t>фосфор).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9758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utrisorb_250g_293x80m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70789"/>
          <a:stretch>
            <a:fillRect/>
          </a:stretch>
        </p:blipFill>
        <p:spPr>
          <a:xfrm>
            <a:off x="642910" y="1357298"/>
            <a:ext cx="3286148" cy="3170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4810" y="2857496"/>
            <a:ext cx="4643470" cy="1131888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accent2">
                    <a:lumMod val="75000"/>
                  </a:schemeClr>
                </a:solidFill>
              </a:rPr>
              <a:t>Стоимость:</a:t>
            </a:r>
            <a:r>
              <a:rPr lang="ru-RU" sz="7200" b="1" dirty="0" smtClean="0">
                <a:solidFill>
                  <a:schemeClr val="tx2"/>
                </a:solidFill>
              </a:rPr>
              <a:t/>
            </a:r>
            <a:br>
              <a:rPr lang="ru-RU" sz="7200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1359 рублей,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18,90 баллов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512" y="476250"/>
            <a:ext cx="8856984" cy="1138238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</a:rPr>
              <a:t>Темпы 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</a:rPr>
              <a:t>техногенного влияния пищевой индустрии на пищевую среду намного превысили реальные возможности адаптационных механизмов иммунной системы человека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2000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38" y="1988840"/>
            <a:ext cx="2594694" cy="19460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907075"/>
            <a:ext cx="3720708" cy="40555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936639"/>
            <a:ext cx="2664296" cy="19982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83" y="3927283"/>
            <a:ext cx="3571148" cy="20117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3" r="22870"/>
          <a:stretch/>
        </p:blipFill>
        <p:spPr>
          <a:xfrm>
            <a:off x="3059831" y="3903497"/>
            <a:ext cx="2016225" cy="203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60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  <a:t>КАКИМИ КАЧЕСТВАМИ ДОЛЖНЫ ОБЛАДАТЬ ОЧИЩАЮЩИЕ ПРОДУКТЫ</a:t>
            </a:r>
            <a:endParaRPr lang="ru-RU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  <a:ln>
            <a:noFill/>
          </a:ln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1.   Безопасность</a:t>
            </a:r>
          </a:p>
          <a:p>
            <a:r>
              <a:rPr lang="ru-RU" dirty="0" smtClean="0"/>
              <a:t>Источник </a:t>
            </a:r>
            <a:r>
              <a:rPr lang="ru-RU" dirty="0"/>
              <a:t>пищевой </a:t>
            </a:r>
            <a:r>
              <a:rPr lang="ru-RU" dirty="0" smtClean="0"/>
              <a:t>клетчатки.</a:t>
            </a:r>
          </a:p>
          <a:p>
            <a:r>
              <a:rPr lang="ru-RU" dirty="0" smtClean="0"/>
              <a:t>Все свойства пищевого продукта, предназначенного для постоянного применения.</a:t>
            </a:r>
          </a:p>
          <a:p>
            <a:pPr marL="0" indent="0">
              <a:buNone/>
            </a:pPr>
            <a:r>
              <a:rPr lang="ru-RU" b="1" dirty="0" smtClean="0"/>
              <a:t>2.   Локальные  качества</a:t>
            </a:r>
          </a:p>
          <a:p>
            <a:r>
              <a:rPr lang="ru-RU" dirty="0" smtClean="0"/>
              <a:t>Сорбирующие свойства.</a:t>
            </a:r>
          </a:p>
          <a:p>
            <a:r>
              <a:rPr lang="ru-RU" dirty="0" err="1" smtClean="0"/>
              <a:t>Пребиотические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dirty="0" err="1" smtClean="0"/>
              <a:t>пробиотические</a:t>
            </a:r>
            <a:r>
              <a:rPr lang="ru-RU" dirty="0" smtClean="0"/>
              <a:t> качества.</a:t>
            </a:r>
            <a:endParaRPr lang="ru-RU" dirty="0"/>
          </a:p>
          <a:p>
            <a:r>
              <a:rPr lang="ru-RU" dirty="0" smtClean="0"/>
              <a:t>Способность улучшать </a:t>
            </a:r>
            <a:r>
              <a:rPr lang="ru-RU" dirty="0"/>
              <a:t>моторику кишечника и его опорожнение с целью выведения токсических </a:t>
            </a:r>
            <a:r>
              <a:rPr lang="ru-RU" dirty="0" smtClean="0"/>
              <a:t>веществ.</a:t>
            </a:r>
            <a:endParaRPr lang="ru-RU" dirty="0"/>
          </a:p>
          <a:p>
            <a:pPr marL="0" indent="0">
              <a:buNone/>
            </a:pPr>
            <a:r>
              <a:rPr lang="ru-RU" b="1" dirty="0" smtClean="0"/>
              <a:t>3.   Системность</a:t>
            </a:r>
          </a:p>
          <a:p>
            <a:r>
              <a:rPr lang="ru-RU" dirty="0" smtClean="0"/>
              <a:t>Поддержание кислотно-щелочного равновесия.</a:t>
            </a:r>
          </a:p>
          <a:p>
            <a:r>
              <a:rPr lang="ru-RU" dirty="0" smtClean="0"/>
              <a:t>Снижение </a:t>
            </a:r>
            <a:r>
              <a:rPr lang="ru-RU" dirty="0"/>
              <a:t>уровня </a:t>
            </a:r>
            <a:r>
              <a:rPr lang="ru-RU" dirty="0" smtClean="0"/>
              <a:t>холестерина и сахара  </a:t>
            </a:r>
            <a:r>
              <a:rPr lang="ru-RU" dirty="0"/>
              <a:t>в </a:t>
            </a:r>
            <a:r>
              <a:rPr lang="ru-RU" dirty="0" smtClean="0"/>
              <a:t>крови.</a:t>
            </a:r>
          </a:p>
          <a:p>
            <a:r>
              <a:rPr lang="ru-RU" dirty="0" smtClean="0"/>
              <a:t>Улучшение обмена веществ.</a:t>
            </a:r>
          </a:p>
          <a:p>
            <a:r>
              <a:rPr lang="ru-RU" dirty="0" err="1" smtClean="0"/>
              <a:t>Детоксикация</a:t>
            </a:r>
            <a:r>
              <a:rPr lang="ru-RU" dirty="0" smtClean="0"/>
              <a:t> организма.</a:t>
            </a:r>
          </a:p>
          <a:p>
            <a:r>
              <a:rPr lang="ru-RU" dirty="0" smtClean="0"/>
              <a:t>Предупреждение развития </a:t>
            </a:r>
            <a:r>
              <a:rPr lang="ru-RU" dirty="0"/>
              <a:t>сердечно-сосудистых </a:t>
            </a:r>
            <a:r>
              <a:rPr lang="ru-RU" dirty="0" smtClean="0"/>
              <a:t>заболеваний. </a:t>
            </a:r>
          </a:p>
          <a:p>
            <a:r>
              <a:rPr lang="ru-RU" dirty="0" smtClean="0"/>
              <a:t>Укрепление нервной системы.</a:t>
            </a:r>
          </a:p>
          <a:p>
            <a:r>
              <a:rPr lang="ru-RU" dirty="0" smtClean="0"/>
              <a:t>Снижение риска возникновения онкологических заболеваний.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248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755576" y="548680"/>
            <a:ext cx="7920880" cy="2214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</a:rPr>
              <a:t>  Комплексное очищение организма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Содержимое 3" descr="Nutrisorb_250g_293x80mm.jpg"/>
          <p:cNvPicPr>
            <a:picLocks noChangeAspect="1"/>
          </p:cNvPicPr>
          <p:nvPr/>
        </p:nvPicPr>
        <p:blipFill>
          <a:blip r:embed="rId2" cstate="print"/>
          <a:srcRect r="70789"/>
          <a:stretch>
            <a:fillRect/>
          </a:stretch>
        </p:blipFill>
        <p:spPr>
          <a:xfrm>
            <a:off x="2483768" y="1740260"/>
            <a:ext cx="3500462" cy="3377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855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88297"/>
            <a:ext cx="82105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/>
              <a:t>Пищевы́е</a:t>
            </a:r>
            <a:r>
              <a:rPr lang="ru-RU" sz="2000" b="1" dirty="0"/>
              <a:t> </a:t>
            </a:r>
            <a:r>
              <a:rPr lang="ru-RU" sz="2000" b="1" dirty="0" err="1"/>
              <a:t>воло́кна</a:t>
            </a:r>
            <a:r>
              <a:rPr lang="ru-RU" sz="2000" dirty="0"/>
              <a:t> </a:t>
            </a:r>
            <a:r>
              <a:rPr lang="ru-RU" sz="2000" dirty="0" smtClean="0"/>
              <a:t>– </a:t>
            </a:r>
            <a:r>
              <a:rPr lang="ru-RU" sz="2000" dirty="0"/>
              <a:t>компоненты пищи, </a:t>
            </a:r>
            <a:r>
              <a:rPr lang="ru-RU" sz="2000" dirty="0" err="1" smtClean="0"/>
              <a:t>неперевариваемые</a:t>
            </a:r>
            <a:r>
              <a:rPr lang="ru-RU" sz="2000" dirty="0" smtClean="0"/>
              <a:t> пищеварительными </a:t>
            </a:r>
            <a:r>
              <a:rPr lang="ru-RU" sz="2000" dirty="0"/>
              <a:t>ферментами организма человека, но перерабатываемые полезной микрофлорой кишечника. 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74" y="1784988"/>
            <a:ext cx="6818686" cy="454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98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557480"/>
          </a:xfrm>
        </p:spPr>
        <p:txBody>
          <a:bodyPr>
            <a:normAutofit/>
          </a:bodyPr>
          <a:lstStyle/>
          <a:p>
            <a:pPr marL="0" indent="0"/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  <a:t>НЕОСПОРИМЫ ПОЛЕЗНЫЕ СВОЙСТВА КЛЕТЧАТКИ</a:t>
            </a:r>
            <a:endParaRPr lang="ru-RU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5" y="1181100"/>
            <a:ext cx="82296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Клетчатка </a:t>
            </a:r>
            <a:r>
              <a:rPr lang="ru-RU" sz="2000" dirty="0"/>
              <a:t>поддерживает нормальный состав микрофлоры кишечника и  борется с воспалительными процессами.</a:t>
            </a:r>
          </a:p>
          <a:p>
            <a:r>
              <a:rPr lang="ru-RU" sz="2000" dirty="0"/>
              <a:t>Снижает риск возникновения рака толстой кишки.</a:t>
            </a:r>
          </a:p>
          <a:p>
            <a:r>
              <a:rPr lang="ru-RU" sz="2000" dirty="0"/>
              <a:t>Регулярный прием клетчатки </a:t>
            </a:r>
            <a:r>
              <a:rPr lang="ru-RU" sz="2000" dirty="0" smtClean="0"/>
              <a:t>помогает </a:t>
            </a:r>
            <a:r>
              <a:rPr lang="ru-RU" sz="2000" dirty="0"/>
              <a:t>справиться с дисбактериозом и запорами, стабилизирует уровень сахара в крови.</a:t>
            </a:r>
          </a:p>
          <a:p>
            <a:r>
              <a:rPr lang="ru-RU" sz="2000" dirty="0" smtClean="0"/>
              <a:t>Клетчатка низкокалорийная </a:t>
            </a:r>
            <a:r>
              <a:rPr lang="ru-RU" sz="2000" dirty="0" smtClean="0"/>
              <a:t>– </a:t>
            </a:r>
            <a:r>
              <a:rPr lang="ru-RU" sz="2000" dirty="0"/>
              <a:t>ее употребление </a:t>
            </a:r>
            <a:r>
              <a:rPr lang="ru-RU" sz="2000" dirty="0" smtClean="0"/>
              <a:t>безопасно </a:t>
            </a:r>
            <a:r>
              <a:rPr lang="ru-RU" sz="2000" dirty="0"/>
              <a:t>для фигуры. Именно поэтому продукты с высоким содержанием клетчатки входят в меню многих диет.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0383" y="3954601"/>
            <a:ext cx="4460213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12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742971" y="5682176"/>
            <a:ext cx="5904656" cy="6480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742971" y="3087704"/>
            <a:ext cx="5904656" cy="2594471"/>
          </a:xfrm>
          <a:prstGeom prst="rect">
            <a:avLst/>
          </a:prstGeom>
          <a:solidFill>
            <a:srgbClr val="F3F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742971" y="513000"/>
            <a:ext cx="5904656" cy="26139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956177"/>
              </p:ext>
            </p:extLst>
          </p:nvPr>
        </p:nvGraphicFramePr>
        <p:xfrm>
          <a:off x="2742971" y="513000"/>
          <a:ext cx="5904656" cy="583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"/>
                <a:gridCol w="3960440"/>
                <a:gridCol w="1512168"/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ОТРУБИ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</a:rPr>
                        <a:t> ОВСЯНЫЕ </a:t>
                      </a: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</a:rPr>
                        <a:t>не </a:t>
                      </a:r>
                      <a:r>
                        <a:rPr lang="ru-RU" sz="1400" b="1" baseline="0" dirty="0" err="1" smtClean="0">
                          <a:solidFill>
                            <a:srgbClr val="FF0000"/>
                          </a:solidFill>
                        </a:rPr>
                        <a:t>раств</a:t>
                      </a: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r>
                        <a:rPr lang="ru-RU" sz="1400" b="1" i="1" baseline="0" dirty="0" smtClean="0">
                          <a:solidFill>
                            <a:srgbClr val="FF0000"/>
                          </a:solidFill>
                        </a:rPr>
                        <a:t>. не ферм</a:t>
                      </a:r>
                      <a:r>
                        <a:rPr lang="ru-RU" sz="1400" b="1" i="1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40.17%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ФИБРЕГАМ</a:t>
                      </a:r>
                      <a:endParaRPr lang="ru-RU" sz="1400" b="1" i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9.750% 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ПЛОДЫ МОРКОВИ.</a:t>
                      </a:r>
                      <a:r>
                        <a:rPr lang="ru-RU" sz="1400" b="1" i="1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ru-RU" sz="1400" b="1" i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6.0% 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ПЛОДЫ СВЕКЛЫ.  </a:t>
                      </a:r>
                      <a:r>
                        <a:rPr lang="ru-RU" sz="1400" b="1" i="1" dirty="0" err="1" smtClean="0">
                          <a:solidFill>
                            <a:srgbClr val="FF0000"/>
                          </a:solidFill>
                        </a:rPr>
                        <a:t>Раств</a:t>
                      </a:r>
                      <a:r>
                        <a:rPr lang="ru-RU" sz="1400" b="1" i="1" dirty="0" smtClean="0">
                          <a:solidFill>
                            <a:srgbClr val="FF0000"/>
                          </a:solidFill>
                        </a:rPr>
                        <a:t>. Ферм.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6.0%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КОРА КРУШИНЫ </a:t>
                      </a:r>
                      <a:r>
                        <a:rPr lang="ru-RU" sz="1400" b="1" i="1" dirty="0" smtClean="0">
                          <a:solidFill>
                            <a:srgbClr val="FF0000"/>
                          </a:solidFill>
                        </a:rPr>
                        <a:t>не </a:t>
                      </a:r>
                      <a:r>
                        <a:rPr lang="ru-RU" sz="1400" b="1" i="1" dirty="0" err="1" smtClean="0">
                          <a:solidFill>
                            <a:srgbClr val="FF0000"/>
                          </a:solidFill>
                        </a:rPr>
                        <a:t>раств</a:t>
                      </a:r>
                      <a:endParaRPr lang="ru-RU" sz="1400" b="1" i="1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0.6%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ЭКСТРАКТ ЛИСТЬЕВ ПОДОРОЖНИКА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0.525%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ПЛОДЫ АБРИКОСА  </a:t>
                      </a:r>
                      <a:r>
                        <a:rPr lang="ru-RU" sz="1400" b="1" i="1" dirty="0" err="1" smtClean="0">
                          <a:solidFill>
                            <a:srgbClr val="FF0000"/>
                          </a:solidFill>
                        </a:rPr>
                        <a:t>раств</a:t>
                      </a:r>
                      <a:r>
                        <a:rPr lang="ru-RU" sz="1400" b="1" i="1" dirty="0" smtClean="0">
                          <a:solidFill>
                            <a:srgbClr val="FF0000"/>
                          </a:solidFill>
                        </a:rPr>
                        <a:t>. ферм</a:t>
                      </a:r>
                      <a:endParaRPr lang="ru-RU" sz="1400" b="1" i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0.25% 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ЭКСТРАКТ ЛИСТЬЕВ СЕННЫ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0.1125 %</a:t>
                      </a:r>
                    </a:p>
                  </a:txBody>
                  <a:tcPr anchor="ctr"/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ЭКСТРАКТ ЛИСТЬЕВ АЛОЭ ВЕРА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0.06%</a:t>
                      </a:r>
                    </a:p>
                  </a:txBody>
                  <a:tcPr anchor="ctr"/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КОРНЕВИЩА КУРКУМЫ ДЛИННОЙ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0.03 %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КОРЕНЬ ИМБИРЯ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0.0.03%</a:t>
                      </a:r>
                    </a:p>
                  </a:txBody>
                  <a:tcPr anchor="ctr"/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ЭКСТРАКТ КОРНЕЙ СОЛОДКИ ГОЛОЙ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0.015%</a:t>
                      </a:r>
                    </a:p>
                  </a:txBody>
                  <a:tcPr anchor="ctr"/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ПЛОДЫ</a:t>
                      </a:r>
                      <a:r>
                        <a:rPr lang="ru-RU" sz="1400" b="1" baseline="0" dirty="0" smtClean="0"/>
                        <a:t> ФЕНХЕЛЯ ОБЫКНОВЕННОГО р </a:t>
                      </a:r>
                      <a:endParaRPr lang="ru-RU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0.015%</a:t>
                      </a:r>
                    </a:p>
                  </a:txBody>
                  <a:tcPr anchor="ctr"/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ЛИСТЬЯ ПЕРЕЧНОЙ МЯТЫ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0.015%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400" b="1" dirty="0" smtClean="0"/>
                        <a:t>ПОРОШОК ПАПАЙИ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0.015%</a:t>
                      </a:r>
                    </a:p>
                  </a:txBody>
                  <a:tcPr anchor="ctr"/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16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400" b="1" dirty="0" smtClean="0"/>
                        <a:t>ПЕРЕЦ</a:t>
                      </a:r>
                      <a:r>
                        <a:rPr lang="ru-RU" sz="1400" b="1" baseline="0" dirty="0" smtClean="0"/>
                        <a:t>  ДУШИСТЫЙ</a:t>
                      </a:r>
                      <a:endParaRPr lang="ru-RU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0.015% 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400" b="1" dirty="0" smtClean="0"/>
                        <a:t>МИКРОКРИСТАЛИЧЕСКАЯ</a:t>
                      </a:r>
                      <a:r>
                        <a:rPr lang="ru-RU" sz="1400" b="1" baseline="0" dirty="0" smtClean="0"/>
                        <a:t> </a:t>
                      </a:r>
                      <a:r>
                        <a:rPr lang="ru-RU" sz="1400" b="1" dirty="0" smtClean="0"/>
                        <a:t>ЦЕЛЮЛОЗА </a:t>
                      </a:r>
                      <a:r>
                        <a:rPr lang="ru-RU" sz="1400" b="1" i="1" dirty="0" smtClean="0">
                          <a:solidFill>
                            <a:srgbClr val="FF0000"/>
                          </a:solidFill>
                        </a:rPr>
                        <a:t>не </a:t>
                      </a:r>
                      <a:r>
                        <a:rPr lang="ru-RU" sz="1400" b="1" i="1" dirty="0" err="1" smtClean="0">
                          <a:solidFill>
                            <a:srgbClr val="FF0000"/>
                          </a:solidFill>
                        </a:rPr>
                        <a:t>раств</a:t>
                      </a:r>
                      <a:r>
                        <a:rPr lang="ru-RU" sz="1400" b="1" i="1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25.0 %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18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400" b="1" dirty="0" smtClean="0"/>
                        <a:t>МАЛЬТОДЕКСТРИН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sz="1400" b="1" dirty="0" smtClean="0"/>
                        <a:t>8.39% 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Заголовок 6"/>
          <p:cNvSpPr>
            <a:spLocks noGrp="1"/>
          </p:cNvSpPr>
          <p:nvPr>
            <p:ph type="title"/>
          </p:nvPr>
        </p:nvSpPr>
        <p:spPr>
          <a:xfrm>
            <a:off x="342768" y="2559452"/>
            <a:ext cx="2357024" cy="938629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/>
              <a:t>А</a:t>
            </a:r>
            <a:r>
              <a:rPr lang="ru-RU" sz="2000" b="1" dirty="0" smtClean="0"/>
              <a:t>КТИВНЫЕ  КОМПОНЕНТЫ </a:t>
            </a:r>
            <a:endParaRPr lang="ru-RU" sz="2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22" y="1291319"/>
            <a:ext cx="1739384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76" y="692787"/>
            <a:ext cx="1606676" cy="271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854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46088" y="1187443"/>
            <a:ext cx="6070128" cy="490585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Улучшает моторику кишечника и его опорожнение.</a:t>
            </a:r>
          </a:p>
          <a:p>
            <a:r>
              <a:rPr lang="en-US" sz="2400" dirty="0" smtClean="0"/>
              <a:t>C</a:t>
            </a:r>
            <a:r>
              <a:rPr lang="ru-RU" sz="2400" dirty="0" err="1" smtClean="0"/>
              <a:t>пособствует</a:t>
            </a:r>
            <a:r>
              <a:rPr lang="ru-RU" sz="2400" dirty="0" smtClean="0"/>
              <a:t> снижению уровня холестерина в крови.</a:t>
            </a:r>
          </a:p>
          <a:p>
            <a:r>
              <a:rPr lang="ru-RU" sz="2400" dirty="0" smtClean="0"/>
              <a:t>Выводит токсичные вещества и регулирует уровень сахара в крови.</a:t>
            </a:r>
          </a:p>
          <a:p>
            <a:r>
              <a:rPr lang="ru-RU" sz="2400" dirty="0" smtClean="0"/>
              <a:t>Улучшает обмен веществ.</a:t>
            </a:r>
          </a:p>
          <a:p>
            <a:r>
              <a:rPr lang="ru-RU" sz="2400" dirty="0" smtClean="0"/>
              <a:t>Снижает риск развития сердечно-сосудистых заболеваний и укрепляет нервную систему.</a:t>
            </a:r>
            <a:endParaRPr lang="ru-RU" sz="2400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476672"/>
            <a:ext cx="8147248" cy="666328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</a:rPr>
              <a:t>ОСНОВНЫЕ МЕХАНИЗМЫ ДЕЙСТВИЯ</a:t>
            </a:r>
            <a:endParaRPr lang="ru-RU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78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2074</TotalTime>
  <Words>1601</Words>
  <Application>Microsoft Office PowerPoint</Application>
  <PresentationFormat>Экран (4:3)</PresentationFormat>
  <Paragraphs>226</Paragraphs>
  <Slides>28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Arial</vt:lpstr>
      <vt:lpstr>Calibri</vt:lpstr>
      <vt:lpstr>Тема Office</vt:lpstr>
      <vt:lpstr>Нутрисорб</vt:lpstr>
      <vt:lpstr>БЕЗ ОЧИЩЕНИЯ ОРГАНИЗМУ ТРУДНО ФУНКЦИОНИРОВАТЬ! </vt:lpstr>
      <vt:lpstr>Темпы техногенного влияния пищевой индустрии на пищевую среду намного превысили реальные возможности адаптационных механизмов иммунной системы человека.</vt:lpstr>
      <vt:lpstr>КАКИМИ КАЧЕСТВАМИ ДОЛЖНЫ ОБЛАДАТЬ ОЧИЩАЮЩИЕ ПРОДУКТЫ</vt:lpstr>
      <vt:lpstr>Презентация PowerPoint</vt:lpstr>
      <vt:lpstr>Презентация PowerPoint</vt:lpstr>
      <vt:lpstr>НЕОСПОРИМЫ ПОЛЕЗНЫЕ СВОЙСТВА КЛЕТЧАТКИ</vt:lpstr>
      <vt:lpstr>АКТИВНЫЕ  КОМПОНЕНТЫ </vt:lpstr>
      <vt:lpstr>ОСНОВНЫЕ МЕХАНИЗМЫ ДЕЙСТВИЯ</vt:lpstr>
      <vt:lpstr>ОВСЯНЫЕ ОТРУБИ</vt:lpstr>
      <vt:lpstr>ОВСЯНЫЕ ОТРУБИ</vt:lpstr>
      <vt:lpstr>ПЛОДЫ МОРКОВИ</vt:lpstr>
      <vt:lpstr>ПЛОДЫ СВЕКЛЫ</vt:lpstr>
      <vt:lpstr> Кора крушины </vt:lpstr>
      <vt:lpstr>ЭКСТРАКТ ЛИСТЬЕВ ПОДОРОЖНИКА</vt:lpstr>
      <vt:lpstr>ПЛОДЫ АБРИКОСА</vt:lpstr>
      <vt:lpstr>ЭКСТРАКТ ЛИСТЬЕВ СЕННЫ</vt:lpstr>
      <vt:lpstr>ЭКСТРАКТ ЛИСТЬЕВ АЛОЭ ВЕРА</vt:lpstr>
      <vt:lpstr>КОРНЕВИЩА КУРКУМЫ (ДЛИННОЙ)</vt:lpstr>
      <vt:lpstr>КОРЕНЬ ИМБИРЯ</vt:lpstr>
      <vt:lpstr>ЭКСТРАКТ КОРНЕЙ СОЛОДКИ ГОЛОЙ</vt:lpstr>
      <vt:lpstr>ПЛОДЫ ФЕНХЕЛЯ ОБЫКНОВЕННОГО</vt:lpstr>
      <vt:lpstr>ЛИСТЬЯ ПЕРЕЧНОЙ МЯТЫ </vt:lpstr>
      <vt:lpstr>ПОРОШОК ПАПАЙИ</vt:lpstr>
      <vt:lpstr>ПЕРЕЦ ДУШИСТЫЙ </vt:lpstr>
      <vt:lpstr>РЕКОМЕНДАЦИИ ПО ПРИМЕНЕНИЮ</vt:lpstr>
      <vt:lpstr>РЕКОМЕНДАЦИИ ПО ПРИМЕНЕНИЮ</vt:lpstr>
      <vt:lpstr>Стоимость: 1359 рублей, 18,90 баллов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Нутрисорб</dc:title>
  <dc:creator>Терехова Александра</dc:creator>
  <cp:lastModifiedBy>Маргарита</cp:lastModifiedBy>
  <cp:revision>139</cp:revision>
  <dcterms:created xsi:type="dcterms:W3CDTF">2017-02-06T12:25:50Z</dcterms:created>
  <dcterms:modified xsi:type="dcterms:W3CDTF">2017-05-02T13:30:13Z</dcterms:modified>
</cp:coreProperties>
</file>