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6" r:id="rId3"/>
    <p:sldId id="274" r:id="rId4"/>
    <p:sldId id="257" r:id="rId5"/>
    <p:sldId id="275" r:id="rId6"/>
    <p:sldId id="260" r:id="rId7"/>
    <p:sldId id="263" r:id="rId8"/>
    <p:sldId id="258" r:id="rId9"/>
    <p:sldId id="262" r:id="rId10"/>
    <p:sldId id="264" r:id="rId11"/>
    <p:sldId id="266" r:id="rId12"/>
    <p:sldId id="265" r:id="rId13"/>
    <p:sldId id="268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4" autoAdjust="0"/>
  </p:normalViewPr>
  <p:slideViewPr>
    <p:cSldViewPr>
      <p:cViewPr varScale="1">
        <p:scale>
          <a:sx n="55" d="100"/>
          <a:sy n="55" d="100"/>
        </p:scale>
        <p:origin x="15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8FBA-7BCA-4109-A803-0AE739B42A34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D70C-A4EE-444E-AC26-68B04980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3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ru-RU" dirty="0"/>
              <a:t>–по поводу кожи скорей относится к</a:t>
            </a:r>
            <a:r>
              <a:rPr lang="ru-RU" baseline="0" dirty="0"/>
              <a:t> </a:t>
            </a:r>
            <a:r>
              <a:rPr lang="ru-RU" baseline="0" dirty="0" err="1"/>
              <a:t>пиколиновой</a:t>
            </a:r>
            <a:r>
              <a:rPr lang="ru-RU" baseline="0" dirty="0"/>
              <a:t> кислоте</a:t>
            </a:r>
          </a:p>
          <a:p>
            <a:pPr marL="228600" indent="-228600">
              <a:buAutoNum type="arabicParenBoth"/>
            </a:pPr>
            <a:r>
              <a:rPr lang="ru-RU" baseline="0" dirty="0"/>
              <a:t>(стресс есть, а раздражительности 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D70C-A4EE-444E-AC26-68B04980EE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7D3A-9B5C-46D2-B7D9-65A52287EE1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6256-A381-4FB3-BA39-32624C4094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5111750" cy="47650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53629"/>
            <a:ext cx="3008313" cy="564949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БОБРОВА ТАТЬЯНА ЛЕОНИДОВНА</a:t>
            </a:r>
          </a:p>
          <a:p>
            <a:endParaRPr lang="ru-RU" sz="3200" dirty="0"/>
          </a:p>
          <a:p>
            <a:pPr algn="ctr"/>
            <a:r>
              <a:rPr lang="ru-RU" sz="1800" dirty="0" smtClean="0"/>
              <a:t>ВРАЧ ЭНДОКРИНОЛОГ </a:t>
            </a:r>
          </a:p>
          <a:p>
            <a:pPr algn="ctr"/>
            <a:r>
              <a:rPr lang="ru-RU" sz="1800" dirty="0" smtClean="0"/>
              <a:t>ВЫСШЕЙ КАТЕГОРИИ</a:t>
            </a:r>
            <a:r>
              <a:rPr lang="en-US" sz="1800" dirty="0" smtClean="0"/>
              <a:t>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НАУЧНО-ПРАКТИЧЕСКИЙ </a:t>
            </a:r>
            <a:r>
              <a:rPr lang="ru-RU" sz="1800" smtClean="0"/>
              <a:t>ЦЕНТР </a:t>
            </a:r>
            <a:r>
              <a:rPr lang="ru-RU" sz="1800" smtClean="0"/>
              <a:t>КАРДИОАНГИОЛОГИИ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algn="ctr"/>
            <a:r>
              <a:rPr lang="ru-RU" sz="1800" dirty="0" smtClean="0"/>
              <a:t>ОПЫТ РАБОТЫ </a:t>
            </a:r>
            <a:endParaRPr lang="en-US" sz="1800" dirty="0" smtClean="0"/>
          </a:p>
          <a:p>
            <a:pPr algn="ctr"/>
            <a:r>
              <a:rPr lang="ru-RU" sz="1800" dirty="0" smtClean="0"/>
              <a:t>БОЛЕЕ 30 ЛЕТ</a:t>
            </a:r>
            <a:r>
              <a:rPr lang="en-US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Хром и спортивные нагрузки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Спортивные тренировки могут привести к дефициту важных веществ в организме.</a:t>
            </a:r>
          </a:p>
          <a:p>
            <a:r>
              <a:rPr lang="ru-RU" dirty="0"/>
              <a:t>Хром участвует в регуляции углеводного,  липидного и белкового обмена.  </a:t>
            </a:r>
          </a:p>
          <a:p>
            <a:r>
              <a:rPr lang="ru-RU" dirty="0"/>
              <a:t>Под воздействием </a:t>
            </a:r>
            <a:r>
              <a:rPr lang="ru-RU" dirty="0" err="1"/>
              <a:t>пиколината</a:t>
            </a:r>
            <a:r>
              <a:rPr lang="ru-RU" dirty="0"/>
              <a:t> хрома организм лучше запасает гликоген, а это способствует наращиванию мышечных волокон и улучшает сокращение мышц во время активных физических занятий.</a:t>
            </a:r>
          </a:p>
          <a:p>
            <a:r>
              <a:rPr lang="ru-RU" dirty="0"/>
              <a:t>Пиколинат хрома помогает снизить аппетит, уменьшить тягу к сладкому и мучному,  активизировать набор мышечной массы. Предупреждает накопление лишнего жира, который мешает прорисовываться красивому рельефу мышц.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Дефицит хрома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708920"/>
            <a:ext cx="4464496" cy="3733875"/>
          </a:xfrm>
        </p:spPr>
        <p:txBody>
          <a:bodyPr>
            <a:normAutofit/>
          </a:bodyPr>
          <a:lstStyle/>
          <a:p>
            <a:r>
              <a:rPr lang="ru-RU" sz="2800" dirty="0"/>
              <a:t>Содержание хрома в организме с возрастом снижается, а получить необходимое количество этого микроэлемента из пищевых продуктов крайне сложно. 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2251D-D345-44F8-A564-984D88C8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401" r="8263"/>
          <a:stretch/>
        </p:blipFill>
        <p:spPr>
          <a:xfrm>
            <a:off x="4571999" y="3111307"/>
            <a:ext cx="4453641" cy="29291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1" y="1196753"/>
            <a:ext cx="8846129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Дефицит хрома может быть обусловлен недостатком получения его с пищей, потерей с мочой при остром и хроническом стрессе, высокоуглеводной диете.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0671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Как определить дефицит хрома в организме?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Низкий уровень хрома в организме сопровождается </a:t>
            </a:r>
          </a:p>
          <a:p>
            <a:r>
              <a:rPr lang="ru-RU" dirty="0"/>
              <a:t>повышением глюкозы в крови, появлением ее в моче;</a:t>
            </a:r>
          </a:p>
          <a:p>
            <a:r>
              <a:rPr lang="ru-RU" dirty="0"/>
              <a:t>постоянным чувством усталости и упадком сил;</a:t>
            </a:r>
          </a:p>
          <a:p>
            <a:r>
              <a:rPr lang="ru-RU" dirty="0"/>
              <a:t>нарушением координации движений; </a:t>
            </a:r>
          </a:p>
          <a:p>
            <a:r>
              <a:rPr lang="ru-RU" dirty="0"/>
              <a:t>резким увеличением уровня плохого холестерина;</a:t>
            </a:r>
          </a:p>
          <a:p>
            <a:r>
              <a:rPr lang="ru-RU" dirty="0"/>
              <a:t>резким увеличением или снижением веса;</a:t>
            </a:r>
          </a:p>
          <a:p>
            <a:r>
              <a:rPr lang="ru-RU" dirty="0"/>
              <a:t>постоянными головные боли;</a:t>
            </a:r>
          </a:p>
          <a:p>
            <a:r>
              <a:rPr lang="ru-RU" dirty="0"/>
              <a:t>ухудшением общего состояния кожи и волос; </a:t>
            </a:r>
          </a:p>
          <a:p>
            <a:r>
              <a:rPr lang="ru-RU" dirty="0"/>
              <a:t>в организме мужчины наблюдается нарушение репродуктивных функций.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17CF308F-C014-406F-B7C5-B33402AE4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Селен входит в состав ряда гормонов и ферментов и связан со всеми органами и системами. </a:t>
            </a:r>
          </a:p>
          <a:p>
            <a:r>
              <a:rPr lang="ru-RU" dirty="0"/>
              <a:t>Селен, как антиоксидант, взаимодействуя с витаминами Е и С, защищает организм от раковых заболеваний и возрастных нарушений, возникающих под воздействием свободных радикалов. </a:t>
            </a:r>
          </a:p>
          <a:p>
            <a:r>
              <a:rPr lang="ru-RU" dirty="0"/>
              <a:t>Селен стимулирует процесс обмена веществ. </a:t>
            </a:r>
          </a:p>
          <a:p>
            <a:r>
              <a:rPr lang="ru-RU" dirty="0"/>
              <a:t>Является основным компонентом фермента, который защищает организм от вредных веществ, образующихся при распаде токсинов. </a:t>
            </a:r>
          </a:p>
          <a:p>
            <a:r>
              <a:rPr lang="ru-RU" dirty="0"/>
              <a:t>Селен является важнейшим компонентом иммунной защиты. </a:t>
            </a:r>
          </a:p>
          <a:p>
            <a:r>
              <a:rPr lang="ru-RU" dirty="0"/>
              <a:t>Дефицит селена является причиной состояния подавленности, беспокойства, мышечной слабости.</a:t>
            </a:r>
          </a:p>
          <a:p>
            <a:r>
              <a:rPr lang="ru-RU" dirty="0"/>
              <a:t>Дефицит селена приводит к сердечно-сосудистым заболеваниям, бесплодию и нарушениям сократительной функции миокарда и скелетной мускулатуры.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1AF456-DFCB-4213-98D4-7AAFE1E594B2}"/>
              </a:ext>
            </a:extLst>
          </p:cNvPr>
          <p:cNvSpPr/>
          <p:nvPr/>
        </p:nvSpPr>
        <p:spPr>
          <a:xfrm>
            <a:off x="1115616" y="501004"/>
            <a:ext cx="7283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Селен – жизненно необходимый микроэлемент</a:t>
            </a:r>
          </a:p>
        </p:txBody>
      </p:sp>
    </p:spTree>
    <p:extLst>
      <p:ext uri="{BB962C8B-B14F-4D97-AF65-F5344CB8AC3E}">
        <p14:creationId xmlns:p14="http://schemas.microsoft.com/office/powerpoint/2010/main" val="38502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3446AE-BD0F-401D-95BB-E0A390C3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2" y="3789040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Многочисленные экспериментальные и клинические исследования показали, что экстракты семян пажитника обладают активностью:</a:t>
            </a:r>
          </a:p>
          <a:p>
            <a:r>
              <a:rPr lang="ru-RU" sz="1800" dirty="0"/>
              <a:t>антидиабетической, </a:t>
            </a:r>
          </a:p>
          <a:p>
            <a:r>
              <a:rPr lang="ru-RU" sz="1800" dirty="0"/>
              <a:t>антиоксидантной, </a:t>
            </a:r>
          </a:p>
          <a:p>
            <a:r>
              <a:rPr lang="ru-RU" sz="1800" dirty="0"/>
              <a:t>противоопухолевой и </a:t>
            </a:r>
            <a:r>
              <a:rPr lang="ru-RU" sz="1800" dirty="0" err="1"/>
              <a:t>онкопротекторной</a:t>
            </a:r>
            <a:r>
              <a:rPr lang="ru-RU" sz="1800" dirty="0"/>
              <a:t>,</a:t>
            </a:r>
          </a:p>
          <a:p>
            <a:r>
              <a:rPr lang="ru-RU" sz="1800" dirty="0"/>
              <a:t>гипохолестеринемической,</a:t>
            </a:r>
          </a:p>
          <a:p>
            <a:r>
              <a:rPr lang="ru-RU" sz="1800" dirty="0"/>
              <a:t>противовоспалительной и антибактериальной,</a:t>
            </a:r>
          </a:p>
          <a:p>
            <a:r>
              <a:rPr lang="ru-RU" sz="1800" dirty="0" err="1"/>
              <a:t>гастропротекторной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E59517-5CB9-446F-8499-350CE8BE0038}"/>
              </a:ext>
            </a:extLst>
          </p:cNvPr>
          <p:cNvSpPr/>
          <p:nvPr/>
        </p:nvSpPr>
        <p:spPr>
          <a:xfrm>
            <a:off x="511203" y="560006"/>
            <a:ext cx="8252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Стандартизированный</a:t>
            </a:r>
            <a:r>
              <a:rPr lang="ru-RU" sz="2800" b="1" dirty="0">
                <a:solidFill>
                  <a:srgbClr val="FF0000"/>
                </a:solidFill>
              </a:rPr>
              <a:t> экстракт пажитника сенного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A87EAC-DC5F-41EE-8430-ECB0C2D2219A}"/>
              </a:ext>
            </a:extLst>
          </p:cNvPr>
          <p:cNvSpPr/>
          <p:nvPr/>
        </p:nvSpPr>
        <p:spPr>
          <a:xfrm>
            <a:off x="390364" y="1143908"/>
            <a:ext cx="83632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Фитотерапевты и травники отмечают положительное влияние пажитника сенного на работу сердца: он понижает давление, улучшает кроветворную функцию.</a:t>
            </a:r>
          </a:p>
          <a:p>
            <a:r>
              <a:rPr lang="ru-RU" sz="2000" dirty="0"/>
              <a:t>Пажитник снижает уровень холестерина в крови, помогает бороться с астенией (усталостью без каких-либо органических причин), </a:t>
            </a:r>
          </a:p>
          <a:p>
            <a:r>
              <a:rPr lang="ru-RU" sz="2000" dirty="0"/>
              <a:t>обладает антиандрогенной гормональной активностью, </a:t>
            </a:r>
          </a:p>
          <a:p>
            <a:r>
              <a:rPr lang="ru-RU" sz="2000" dirty="0"/>
              <a:t>содержит вещества положительно влияющие на женское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rgo\витамакс\хром\Chromium Picolinate-04.png">
            <a:extLst>
              <a:ext uri="{FF2B5EF4-FFF2-40B4-BE49-F238E27FC236}">
                <a16:creationId xmlns:a16="http://schemas.microsoft.com/office/drawing/2014/main" id="{90BC1FB3-C0A7-419D-980F-87632C60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36" y="705706"/>
            <a:ext cx="3809392" cy="345372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7BD310-EF21-47DF-9BB8-ACD74917FFF8}"/>
              </a:ext>
            </a:extLst>
          </p:cNvPr>
          <p:cNvSpPr/>
          <p:nvPr/>
        </p:nvSpPr>
        <p:spPr>
          <a:xfrm>
            <a:off x="827584" y="501969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Высокое качество по стандарту GMP</a:t>
            </a:r>
          </a:p>
          <a:p>
            <a:r>
              <a:rPr lang="ru-RU" sz="4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F7720E-BD51-4269-92D5-3CCF14B9F898}"/>
              </a:ext>
            </a:extLst>
          </p:cNvPr>
          <p:cNvSpPr/>
          <p:nvPr/>
        </p:nvSpPr>
        <p:spPr>
          <a:xfrm>
            <a:off x="3779912" y="2102362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Рекомендации по применению: </a:t>
            </a:r>
          </a:p>
          <a:p>
            <a:r>
              <a:rPr lang="ru-RU" sz="2400" dirty="0"/>
              <a:t>взрослым по 1 капсуле в день за 30-40 мин до еды.</a:t>
            </a:r>
          </a:p>
          <a:p>
            <a:r>
              <a:rPr lang="ru-RU" sz="2400" dirty="0"/>
              <a:t>Продолжительность приема – 1 месяц, при необходимости прием можно повторять.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87E09-AA3B-4502-A3F5-E9E91B241D81}"/>
              </a:ext>
            </a:extLst>
          </p:cNvPr>
          <p:cNvSpPr/>
          <p:nvPr/>
        </p:nvSpPr>
        <p:spPr>
          <a:xfrm>
            <a:off x="4080735" y="585554"/>
            <a:ext cx="400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ХРОМ ПИКОЛИНАТ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95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954" y="11279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БАД «Хром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Пиколинат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 -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здоровье, стройность и энергии заряд!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55" y="1744339"/>
            <a:ext cx="8265991" cy="3369321"/>
          </a:xfrm>
        </p:spPr>
        <p:txBody>
          <a:bodyPr>
            <a:normAutofit/>
          </a:bodyPr>
          <a:lstStyle/>
          <a:p>
            <a:r>
              <a:rPr lang="ru-RU" sz="6400" dirty="0">
                <a:solidFill>
                  <a:srgbClr val="FF0000"/>
                </a:solidFill>
              </a:rPr>
              <a:t>	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Будьте активны и счастливы с ВИТАМАКС!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Picture 2" descr="D:\Margo\витамакс\хром\Chromium Picolinate-04.png">
            <a:extLst>
              <a:ext uri="{FF2B5EF4-FFF2-40B4-BE49-F238E27FC236}">
                <a16:creationId xmlns:a16="http://schemas.microsoft.com/office/drawing/2014/main" id="{3E8165D6-AFDD-4F31-B41D-03FBFAD3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496" y="3453158"/>
            <a:ext cx="3585471" cy="3250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7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1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Хром Пиколинат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55" y="1744339"/>
            <a:ext cx="8265991" cy="3369321"/>
          </a:xfrm>
        </p:spPr>
        <p:txBody>
          <a:bodyPr>
            <a:normAutofit fontScale="70000" lnSpcReduction="20000"/>
          </a:bodyPr>
          <a:lstStyle/>
          <a:p>
            <a:r>
              <a:rPr lang="ru-RU" sz="6400" b="1" dirty="0">
                <a:solidFill>
                  <a:schemeClr val="accent2">
                    <a:lumMod val="75000"/>
                  </a:schemeClr>
                </a:solidFill>
              </a:rPr>
              <a:t>Нормализация уровня сахара, </a:t>
            </a:r>
          </a:p>
          <a:p>
            <a:r>
              <a:rPr lang="ru-RU" sz="6400" b="1" dirty="0">
                <a:solidFill>
                  <a:schemeClr val="accent2">
                    <a:lumMod val="75000"/>
                  </a:schemeClr>
                </a:solidFill>
              </a:rPr>
              <a:t>жирового и углеводного обменов</a:t>
            </a:r>
            <a:endParaRPr lang="ru-RU" sz="6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6400" dirty="0">
                <a:solidFill>
                  <a:schemeClr val="accent2">
                    <a:lumMod val="75000"/>
                  </a:schemeClr>
                </a:solidFill>
              </a:rPr>
              <a:t> 	</a:t>
            </a:r>
          </a:p>
          <a:p>
            <a:endParaRPr lang="ru-RU" dirty="0"/>
          </a:p>
        </p:txBody>
      </p:sp>
      <p:pic>
        <p:nvPicPr>
          <p:cNvPr id="1026" name="Picture 2" descr="D:\Margo\витамакс\хром\Chromium Picolinate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00758"/>
            <a:ext cx="3585471" cy="325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68CB8C-21D4-4892-8740-7F60B8A60B77}"/>
              </a:ext>
            </a:extLst>
          </p:cNvPr>
          <p:cNvSpPr/>
          <p:nvPr/>
        </p:nvSpPr>
        <p:spPr>
          <a:xfrm>
            <a:off x="323528" y="404664"/>
            <a:ext cx="8352928" cy="2604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БАД «Хром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Пиколинат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» от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Витамакс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содержит оптимальную дозировку хрома и селена в легко усваиваемой органической хелатной форме 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 экстракт пажитника сенного, обладающего важными полезными свойствами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59827"/>
              </p:ext>
            </p:extLst>
          </p:nvPr>
        </p:nvGraphicFramePr>
        <p:xfrm>
          <a:off x="755576" y="2708920"/>
          <a:ext cx="7632848" cy="3470148"/>
        </p:xfrm>
        <a:graphic>
          <a:graphicData uri="http://schemas.openxmlformats.org/drawingml/2006/table">
            <a:tbl>
              <a:tblPr/>
              <a:tblGrid>
                <a:gridCol w="57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107">
                <a:tc>
                  <a:txBody>
                    <a:bodyPr/>
                    <a:lstStyle/>
                    <a:p>
                      <a:pPr marR="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Биологически активное вещество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Содержание,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мг/ </a:t>
                      </a:r>
                      <a:r>
                        <a:rPr lang="ru-RU" sz="1800" b="1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капс</a:t>
                      </a:r>
                      <a:r>
                        <a:rPr lang="ru-RU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.,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не менее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Хром (</a:t>
                      </a:r>
                      <a:r>
                        <a:rPr lang="ru-RU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пиколинат</a:t>
                      </a: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Селен (метионин)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Экстракт пажитника сенного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Флавоноиды</a:t>
                      </a: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(в пересчете на рутин) 30мг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Полифенольные соединения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(в пересчете на галловую кислоту) 100мг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250,00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6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«Хром </a:t>
            </a:r>
            <a:r>
              <a:rPr lang="ru-RU" b="1" dirty="0" err="1">
                <a:solidFill>
                  <a:srgbClr val="FF0000"/>
                </a:solidFill>
              </a:rPr>
              <a:t>Пиколинат</a:t>
            </a:r>
            <a:r>
              <a:rPr lang="ru-RU" b="1" dirty="0">
                <a:solidFill>
                  <a:srgbClr val="FF0000"/>
                </a:solidFill>
              </a:rPr>
              <a:t>» способствует: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7668" y="1484784"/>
            <a:ext cx="6172723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снижению тяги к высокоуглеводной пище;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поддержанию оптимального уровня глюкозы в крови;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усилению обмена веществ и уменьшению висцеральных жировых отложений;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нормализации уровня холестерина и повышению синтеза белка;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замедлению процесса старения и увеличению продолжительности жизни;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повышению упругости кожи;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преодолению стресса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и раздражительности;</a:t>
            </a:r>
          </a:p>
          <a:p>
            <a:pPr lvl="0"/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поддержанию  работы сердечно-сосудистой, нервной системы и иммунной системы.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D:\Margo\витамакс\хром\Chromium Picolinate-04.png">
            <a:extLst>
              <a:ext uri="{FF2B5EF4-FFF2-40B4-BE49-F238E27FC236}">
                <a16:creationId xmlns:a16="http://schemas.microsoft.com/office/drawing/2014/main" id="{006480A6-8D88-47FA-B00C-BBA373C7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18" y="1988840"/>
            <a:ext cx="3063511" cy="2777483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4D34A3-F429-47C9-8B4C-07C2BCD11502}"/>
              </a:ext>
            </a:extLst>
          </p:cNvPr>
          <p:cNvSpPr/>
          <p:nvPr/>
        </p:nvSpPr>
        <p:spPr>
          <a:xfrm>
            <a:off x="105982" y="5401300"/>
            <a:ext cx="8932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биологически активная добавка к пище обеспечивает организм человека оптимальным количеством хрома и селена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Margo\витамакс\хром\Chromium Picolinate-04.png">
            <a:extLst>
              <a:ext uri="{FF2B5EF4-FFF2-40B4-BE49-F238E27FC236}">
                <a16:creationId xmlns:a16="http://schemas.microsoft.com/office/drawing/2014/main" id="{C6BAC978-293C-4A42-9C1E-DBA52E81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91" y="2010916"/>
            <a:ext cx="3063511" cy="277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Хром является одним из важнейших микроэлементов в нашем организме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Его применяют при нарушении толерантности к глюкозе, в том числе при </a:t>
            </a:r>
            <a:r>
              <a:rPr lang="ru-RU" dirty="0">
                <a:solidFill>
                  <a:srgbClr val="FF0000"/>
                </a:solidFill>
              </a:rPr>
              <a:t>сахарном диабете 1 и 2 типа. </a:t>
            </a:r>
          </a:p>
          <a:p>
            <a:r>
              <a:rPr lang="ru-RU" dirty="0"/>
              <a:t>Постоянный прием хрома благотворно воздействует на чувствительность тканей к инсулину, способствует нормализации уровня сахара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31896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4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Пиколинат</a:t>
            </a:r>
            <a:r>
              <a:rPr lang="ru-RU" sz="3600" b="1" dirty="0">
                <a:solidFill>
                  <a:srgbClr val="FF0000"/>
                </a:solidFill>
              </a:rPr>
              <a:t> хрома помогает справиться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с лишним весом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746" y="1598237"/>
            <a:ext cx="5388263" cy="4810214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sz="5100" dirty="0"/>
              <a:t>Прием хрома для снижения веса  обеспечивает правильное перераспределение массы тела - активизацию  расщепления  жировых отложений  при сохранении мышечной массы. </a:t>
            </a:r>
          </a:p>
          <a:p>
            <a:endParaRPr lang="ru-RU" sz="5100" dirty="0"/>
          </a:p>
          <a:p>
            <a:r>
              <a:rPr lang="ru-RU" sz="5100" dirty="0"/>
              <a:t>Хром помогает внедрить правильные привычки в нашу жизнь -  соблюдать здоровое питание, снижать тягу к пище, богатой быстрыми углеводами, сохранять бодрое расположение духа.</a:t>
            </a:r>
          </a:p>
          <a:p>
            <a:endParaRPr lang="ru-RU" sz="5100" dirty="0"/>
          </a:p>
          <a:p>
            <a:r>
              <a:rPr lang="ru-RU" sz="5100" dirty="0"/>
              <a:t>Хром притупляет голод, устраняет вялость и помогает уменьшить переедание.</a:t>
            </a:r>
            <a:br>
              <a:rPr lang="ru-RU" sz="5100" dirty="0"/>
            </a:br>
            <a:endParaRPr lang="ru-RU" sz="51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28D77-CE67-420C-8AD8-06D77D7D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35" y="1700808"/>
            <a:ext cx="3516055" cy="4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dirty="0"/>
              <a:t>Умеренно калорийная, сбалансированная диета, отказ от жирных и сладких продуктов – самый важный элемент в борьбе с лишним весом. </a:t>
            </a:r>
          </a:p>
          <a:p>
            <a:r>
              <a:rPr lang="ru-RU" dirty="0"/>
              <a:t>Физическая нагрузка, хотя бы минимальная, но с тенденцией к увеличению интенсивности, не просто желательна, а необходима.</a:t>
            </a:r>
          </a:p>
        </p:txBody>
      </p:sp>
    </p:spTree>
    <p:extLst>
      <p:ext uri="{BB962C8B-B14F-4D97-AF65-F5344CB8AC3E}">
        <p14:creationId xmlns:p14="http://schemas.microsoft.com/office/powerpoint/2010/main" val="18756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Под воздействием хрома происходит: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укрепление костной ткани;</a:t>
            </a:r>
          </a:p>
          <a:p>
            <a:r>
              <a:rPr lang="ru-RU" dirty="0"/>
              <a:t>поддержание нормального артериального давления;</a:t>
            </a:r>
          </a:p>
          <a:p>
            <a:r>
              <a:rPr lang="ru-RU" dirty="0"/>
              <a:t>избавление от солей тяжелых металлов, токсинов и радионуклидов;</a:t>
            </a:r>
          </a:p>
          <a:p>
            <a:r>
              <a:rPr lang="ru-RU" dirty="0"/>
              <a:t>нормализация состояния нервной системы, активизация работы мозга, снижение риска возникновения болезни Альцгеймера. </a:t>
            </a:r>
          </a:p>
        </p:txBody>
      </p:sp>
    </p:spTree>
    <p:extLst>
      <p:ext uri="{BB962C8B-B14F-4D97-AF65-F5344CB8AC3E}">
        <p14:creationId xmlns:p14="http://schemas.microsoft.com/office/powerpoint/2010/main" val="1841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Хром для остроты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34052"/>
            <a:ext cx="4921197" cy="337951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Приём препаратов хрома может предотвратить растяжение глазного яблока, возникающее при продолжительной работе, связанной с напряжением глаз.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Хром известен, как эффективное средство при снижении остроты зрения из-за развития катаракты, которая может стать причиной слепоты.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DAEEB-94F0-4FA4-B386-B9D38EAC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04" y="2241141"/>
            <a:ext cx="4012696" cy="2902517"/>
          </a:xfrm>
          <a:prstGeom prst="rect">
            <a:avLst/>
          </a:prstGeom>
        </p:spPr>
      </p:pic>
      <p:pic>
        <p:nvPicPr>
          <p:cNvPr id="6" name="Picture 2" descr="D:\Margo\витамакс\хром\Chromium Picolinate-04.png">
            <a:extLst>
              <a:ext uri="{FF2B5EF4-FFF2-40B4-BE49-F238E27FC236}">
                <a16:creationId xmlns:a16="http://schemas.microsoft.com/office/drawing/2014/main" id="{989A5AE4-E764-49F7-A665-43CAE328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363" y="1521068"/>
            <a:ext cx="2952328" cy="2744213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C3B417-7D6C-4972-8510-1795299277C8}"/>
              </a:ext>
            </a:extLst>
          </p:cNvPr>
          <p:cNvSpPr/>
          <p:nvPr/>
        </p:nvSpPr>
        <p:spPr>
          <a:xfrm>
            <a:off x="751627" y="5528383"/>
            <a:ext cx="7640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 поможет избежать хирургического вмешательства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816</Words>
  <Application>Microsoft Office PowerPoint</Application>
  <PresentationFormat>Экран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Хром Пиколинат</vt:lpstr>
      <vt:lpstr>Презентация PowerPoint</vt:lpstr>
      <vt:lpstr>«Хром Пиколинат» способствует: </vt:lpstr>
      <vt:lpstr>Хром является одним из важнейших микроэлементов в нашем организме</vt:lpstr>
      <vt:lpstr>Пиколинат хрома помогает справиться  с лишним весом</vt:lpstr>
      <vt:lpstr>Помните!</vt:lpstr>
      <vt:lpstr>Под воздействием хрома происходит:</vt:lpstr>
      <vt:lpstr>Хром для остроты зрения</vt:lpstr>
      <vt:lpstr>Хром и спортивные нагрузки</vt:lpstr>
      <vt:lpstr>Дефицит хрома</vt:lpstr>
      <vt:lpstr>  Как определить дефицит хрома в организме?   </vt:lpstr>
      <vt:lpstr>Презентация PowerPoint</vt:lpstr>
      <vt:lpstr>Презентация PowerPoint</vt:lpstr>
      <vt:lpstr>Презентация PowerPoint</vt:lpstr>
      <vt:lpstr> БАД «Хром Пиколинат» -  здоровье, стройность и энергии заряд!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RePack by Diakov</cp:lastModifiedBy>
  <cp:revision>64</cp:revision>
  <dcterms:created xsi:type="dcterms:W3CDTF">2019-05-17T11:10:04Z</dcterms:created>
  <dcterms:modified xsi:type="dcterms:W3CDTF">2019-05-30T09:22:28Z</dcterms:modified>
</cp:coreProperties>
</file>