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8453D-47CC-49E7-9CEB-1E72E360300F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75955-3051-4A68-B7C0-91B3CE277E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8808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A20E03-0063-4EA4-BB3F-BC0F7A0BDCBC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7BAFE1D-2F8B-4185-AEC9-0EF7A9DA9D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A20E03-0063-4EA4-BB3F-BC0F7A0BDCBC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BAFE1D-2F8B-4185-AEC9-0EF7A9DA9D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A20E03-0063-4EA4-BB3F-BC0F7A0BDCBC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BAFE1D-2F8B-4185-AEC9-0EF7A9DA9D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A20E03-0063-4EA4-BB3F-BC0F7A0BDCBC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BAFE1D-2F8B-4185-AEC9-0EF7A9DA9D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A20E03-0063-4EA4-BB3F-BC0F7A0BDCBC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BAFE1D-2F8B-4185-AEC9-0EF7A9DA9D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A20E03-0063-4EA4-BB3F-BC0F7A0BDCBC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BAFE1D-2F8B-4185-AEC9-0EF7A9DA9D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A20E03-0063-4EA4-BB3F-BC0F7A0BDCBC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BAFE1D-2F8B-4185-AEC9-0EF7A9DA9D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A20E03-0063-4EA4-BB3F-BC0F7A0BDCBC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BAFE1D-2F8B-4185-AEC9-0EF7A9DA9D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A20E03-0063-4EA4-BB3F-BC0F7A0BDCBC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BAFE1D-2F8B-4185-AEC9-0EF7A9DA9D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5A20E03-0063-4EA4-BB3F-BC0F7A0BDCBC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BAFE1D-2F8B-4185-AEC9-0EF7A9DA9D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A20E03-0063-4EA4-BB3F-BC0F7A0BDCBC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7BAFE1D-2F8B-4185-AEC9-0EF7A9DA9D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A20E03-0063-4EA4-BB3F-BC0F7A0BDCBC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7BAFE1D-2F8B-4185-AEC9-0EF7A9DA9D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642938"/>
            <a:ext cx="5100638" cy="1928812"/>
          </a:xfrm>
        </p:spPr>
        <p:txBody>
          <a:bodyPr>
            <a:noAutofit/>
          </a:bodyPr>
          <a:lstStyle/>
          <a:p>
            <a:r>
              <a:rPr lang="en-US" sz="8800" dirty="0" smtClean="0"/>
              <a:t/>
            </a:r>
            <a:br>
              <a:rPr lang="en-US" sz="8800" dirty="0" smtClean="0"/>
            </a:br>
            <a:r>
              <a:rPr lang="en-US" sz="8800" dirty="0"/>
              <a:t/>
            </a:r>
            <a:br>
              <a:rPr lang="en-US" sz="8800" dirty="0"/>
            </a:br>
            <a:r>
              <a:rPr lang="en-US" sz="8800" dirty="0" smtClean="0"/>
              <a:t/>
            </a:r>
            <a:br>
              <a:rPr lang="en-US" sz="8800" dirty="0" smtClean="0"/>
            </a:br>
            <a:endParaRPr lang="ru-RU" sz="8800" i="1" dirty="0">
              <a:solidFill>
                <a:srgbClr val="0070C0"/>
              </a:solidFill>
            </a:endParaRPr>
          </a:p>
        </p:txBody>
      </p:sp>
      <p:pic>
        <p:nvPicPr>
          <p:cNvPr id="4" name="Picture 6" descr="Natural Balance Russ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642918"/>
            <a:ext cx="225584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2844" y="928670"/>
            <a:ext cx="592935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Arial Black" pitchFamily="34" charset="0"/>
              </a:rPr>
              <a:t>Крем </a:t>
            </a:r>
          </a:p>
          <a:p>
            <a:r>
              <a:rPr lang="ru-RU" sz="4000" b="1" dirty="0" smtClean="0">
                <a:solidFill>
                  <a:srgbClr val="0070C0"/>
                </a:solidFill>
                <a:latin typeface="Arial Black" pitchFamily="34" charset="0"/>
              </a:rPr>
              <a:t>ПРИРОДНОЕ </a:t>
            </a:r>
            <a:r>
              <a:rPr lang="ru-RU" sz="4000" b="1" dirty="0" smtClean="0">
                <a:solidFill>
                  <a:srgbClr val="0070C0"/>
                </a:solidFill>
                <a:latin typeface="Arial Black" pitchFamily="34" charset="0"/>
              </a:rPr>
              <a:t>РАВНОВЕСИЕ</a:t>
            </a:r>
            <a:r>
              <a:rPr lang="ru-RU" sz="4000" b="1" dirty="0" smtClean="0">
                <a:solidFill>
                  <a:srgbClr val="0070C0"/>
                </a:solidFill>
                <a:latin typeface="Arial Black" pitchFamily="34" charset="0"/>
              </a:rPr>
              <a:t> – натуральная поддержка женского </a:t>
            </a:r>
          </a:p>
          <a:p>
            <a:r>
              <a:rPr lang="ru-RU" sz="4000" b="1" dirty="0" smtClean="0">
                <a:solidFill>
                  <a:srgbClr val="0070C0"/>
                </a:solidFill>
                <a:latin typeface="Arial Black" pitchFamily="34" charset="0"/>
              </a:rPr>
              <a:t>здоровья</a:t>
            </a:r>
            <a:endParaRPr lang="en-US" sz="4000" b="1" dirty="0" smtClean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5786454"/>
            <a:ext cx="37147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107950" y="274638"/>
            <a:ext cx="8785225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ru-RU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Преимущества «Природного Равновесия»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xmlns="" id="{36E16DB3-3647-45B2-A55C-AAD4308E5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1700213"/>
            <a:ext cx="8858250" cy="465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342900" indent="-341313">
              <a:lnSpc>
                <a:spcPct val="8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  <a:lvl2pPr>
              <a:lnSpc>
                <a:spcPct val="8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2pPr>
            <a:lvl3pPr>
              <a:lnSpc>
                <a:spcPct val="8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3pPr>
            <a:lvl4pPr>
              <a:lnSpc>
                <a:spcPct val="8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4pPr>
            <a:lvl5pPr>
              <a:lnSpc>
                <a:spcPct val="8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8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8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8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8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9pPr>
          </a:lstStyle>
          <a:p>
            <a:pPr algn="just" eaLnBrk="1" hangingPunct="1">
              <a:lnSpc>
                <a:spcPct val="100000"/>
              </a:lnSpc>
              <a:spcAft>
                <a:spcPct val="0"/>
              </a:spcAft>
              <a:buClr>
                <a:srgbClr val="254061"/>
              </a:buClr>
              <a:buSzPct val="45000"/>
              <a:buNone/>
              <a:defRPr/>
            </a:pPr>
            <a:r>
              <a:rPr lang="ru-RU" altLang="en-US" sz="2200" dirty="0" smtClean="0"/>
              <a:t>	 Экстракт </a:t>
            </a:r>
            <a:r>
              <a:rPr lang="ru-RU" altLang="en-US" sz="2200" dirty="0"/>
              <a:t>корня </a:t>
            </a:r>
            <a:r>
              <a:rPr lang="ru-RU" altLang="en-US" sz="2200" dirty="0" smtClean="0"/>
              <a:t>дикого ямса </a:t>
            </a:r>
            <a:r>
              <a:rPr lang="ru-RU" altLang="en-US" sz="2200" dirty="0"/>
              <a:t>(</a:t>
            </a:r>
            <a:r>
              <a:rPr lang="ru-RU" altLang="en-US" sz="2200" dirty="0" err="1"/>
              <a:t>диосгенин</a:t>
            </a:r>
            <a:r>
              <a:rPr lang="ru-RU" altLang="en-US" sz="2200" dirty="0"/>
              <a:t>) является основным компонентом «Природного Равновесия». </a:t>
            </a:r>
            <a:endParaRPr lang="ru-RU" altLang="en-US" sz="2200" dirty="0" smtClean="0"/>
          </a:p>
          <a:p>
            <a:pPr algn="just" eaLnBrk="1" hangingPunct="1">
              <a:lnSpc>
                <a:spcPct val="100000"/>
              </a:lnSpc>
              <a:spcAft>
                <a:spcPct val="0"/>
              </a:spcAft>
              <a:buClr>
                <a:srgbClr val="254061"/>
              </a:buClr>
              <a:buSzPct val="45000"/>
              <a:buNone/>
              <a:defRPr/>
            </a:pPr>
            <a:r>
              <a:rPr lang="ru-RU" altLang="en-US" sz="2200" dirty="0"/>
              <a:t> </a:t>
            </a:r>
            <a:r>
              <a:rPr lang="ru-RU" altLang="en-US" sz="2200" dirty="0" smtClean="0"/>
              <a:t>     В </a:t>
            </a:r>
            <a:r>
              <a:rPr lang="ru-RU" altLang="en-US" sz="2200" dirty="0"/>
              <a:t>течение нескольких десятилетий женщины сообщали о следующих </a:t>
            </a:r>
            <a:r>
              <a:rPr lang="ru-RU" altLang="en-US" sz="2200" dirty="0" smtClean="0"/>
              <a:t>положительных эффектах этого средства:</a:t>
            </a:r>
            <a:endParaRPr lang="ru-RU" altLang="en-US" sz="2200" b="1" dirty="0">
              <a:solidFill>
                <a:srgbClr val="00B050"/>
              </a:solidFill>
            </a:endParaRPr>
          </a:p>
          <a:p>
            <a:pPr marL="458787" indent="-457200">
              <a:lnSpc>
                <a:spcPct val="100000"/>
              </a:lnSpc>
              <a:spcAft>
                <a:spcPct val="0"/>
              </a:spcAft>
              <a:buClr>
                <a:srgbClr val="254061"/>
              </a:buClr>
              <a:buSzPct val="45000"/>
              <a:buFont typeface="Wingdings" pitchFamily="2" charset="2"/>
              <a:buChar char="Ø"/>
              <a:defRPr/>
            </a:pPr>
            <a:r>
              <a:rPr lang="ru-RU" altLang="en-US" sz="2200" dirty="0"/>
              <a:t>и</a:t>
            </a:r>
            <a:r>
              <a:rPr lang="ru-RU" altLang="en-US" sz="2200" dirty="0" smtClean="0"/>
              <a:t>счезает дисменорея </a:t>
            </a:r>
            <a:r>
              <a:rPr lang="ru-RU" altLang="en-US" sz="2200" dirty="0"/>
              <a:t>(менструальные судороги</a:t>
            </a:r>
            <a:r>
              <a:rPr lang="ru-RU" altLang="en-US" sz="2200" dirty="0" smtClean="0"/>
              <a:t>),</a:t>
            </a:r>
          </a:p>
          <a:p>
            <a:pPr marL="458787" indent="-457200">
              <a:lnSpc>
                <a:spcPct val="100000"/>
              </a:lnSpc>
              <a:spcAft>
                <a:spcPct val="0"/>
              </a:spcAft>
              <a:buClr>
                <a:srgbClr val="254061"/>
              </a:buClr>
              <a:buSzPct val="45000"/>
              <a:buFont typeface="Wingdings" pitchFamily="2" charset="2"/>
              <a:buChar char="Ø"/>
              <a:defRPr/>
            </a:pPr>
            <a:r>
              <a:rPr lang="ru-RU" altLang="en-US" sz="2200" dirty="0"/>
              <a:t>н</a:t>
            </a:r>
            <a:r>
              <a:rPr lang="ru-RU" altLang="en-US" sz="2200" dirty="0" smtClean="0"/>
              <a:t>ормализуется менструальный цикл и обильность выделений; </a:t>
            </a:r>
          </a:p>
          <a:p>
            <a:pPr marL="458787" indent="-457200">
              <a:lnSpc>
                <a:spcPct val="100000"/>
              </a:lnSpc>
              <a:spcAft>
                <a:spcPct val="0"/>
              </a:spcAft>
              <a:buClr>
                <a:srgbClr val="254061"/>
              </a:buClr>
              <a:buSzPct val="45000"/>
              <a:buFont typeface="Wingdings" pitchFamily="2" charset="2"/>
              <a:buChar char="Ø"/>
              <a:defRPr/>
            </a:pPr>
            <a:r>
              <a:rPr lang="ru-RU" altLang="en-US" sz="2200" dirty="0" smtClean="0"/>
              <a:t>нет проявлений тошноты при  беременности,</a:t>
            </a:r>
          </a:p>
          <a:p>
            <a:pPr marL="458787" indent="-457200">
              <a:lnSpc>
                <a:spcPct val="100000"/>
              </a:lnSpc>
              <a:spcAft>
                <a:spcPct val="0"/>
              </a:spcAft>
              <a:buClr>
                <a:srgbClr val="254061"/>
              </a:buClr>
              <a:buSzPct val="45000"/>
              <a:buFont typeface="Wingdings" pitchFamily="2" charset="2"/>
              <a:buChar char="Ø"/>
              <a:defRPr/>
            </a:pPr>
            <a:r>
              <a:rPr lang="ru-RU" altLang="en-US" sz="2200" dirty="0" smtClean="0"/>
              <a:t>уменьшаются </a:t>
            </a:r>
            <a:r>
              <a:rPr lang="ru-RU" altLang="en-US" sz="2200" dirty="0"/>
              <a:t>симптомы менопаузы, такие как</a:t>
            </a:r>
            <a:r>
              <a:rPr lang="ru-RU" altLang="en-US" sz="2200" dirty="0" smtClean="0"/>
              <a:t>: </a:t>
            </a:r>
          </a:p>
          <a:p>
            <a:pPr lvl="1">
              <a:lnSpc>
                <a:spcPct val="100000"/>
              </a:lnSpc>
              <a:spcAft>
                <a:spcPct val="0"/>
              </a:spcAft>
              <a:buClr>
                <a:srgbClr val="254061"/>
              </a:buClr>
              <a:buSzPct val="45000"/>
              <a:buNone/>
              <a:defRPr/>
            </a:pPr>
            <a:r>
              <a:rPr lang="ru-RU" altLang="en-US" sz="2000" dirty="0" smtClean="0"/>
              <a:t>                                  менопаузальные судороги;</a:t>
            </a:r>
            <a:endParaRPr lang="ru-RU" altLang="en-US" sz="2000" dirty="0"/>
          </a:p>
          <a:p>
            <a:pPr lvl="1">
              <a:lnSpc>
                <a:spcPct val="100000"/>
              </a:lnSpc>
              <a:spcAft>
                <a:spcPct val="0"/>
              </a:spcAft>
              <a:buClr>
                <a:srgbClr val="254061"/>
              </a:buClr>
              <a:buSzPct val="45000"/>
              <a:buNone/>
              <a:defRPr/>
            </a:pPr>
            <a:r>
              <a:rPr lang="ru-RU" altLang="en-US" sz="2000" dirty="0" smtClean="0"/>
              <a:t>                                  постоянные </a:t>
            </a:r>
            <a:r>
              <a:rPr lang="ru-RU" altLang="en-US" sz="2000" dirty="0"/>
              <a:t>колебания </a:t>
            </a:r>
            <a:r>
              <a:rPr lang="ru-RU" altLang="en-US" sz="2000" dirty="0" smtClean="0"/>
              <a:t>настроения;</a:t>
            </a:r>
            <a:endParaRPr lang="ru-RU" altLang="en-US" sz="2000" dirty="0"/>
          </a:p>
          <a:p>
            <a:pPr lvl="1">
              <a:lnSpc>
                <a:spcPct val="100000"/>
              </a:lnSpc>
              <a:spcAft>
                <a:spcPct val="0"/>
              </a:spcAft>
              <a:buClr>
                <a:srgbClr val="254061"/>
              </a:buClr>
              <a:buSzPct val="45000"/>
              <a:buNone/>
              <a:defRPr/>
            </a:pPr>
            <a:r>
              <a:rPr lang="ru-RU" altLang="en-US" sz="2000" dirty="0" smtClean="0"/>
              <a:t>                                  приливы;</a:t>
            </a:r>
            <a:endParaRPr lang="ru-RU" altLang="en-US" sz="2000" dirty="0"/>
          </a:p>
          <a:p>
            <a:pPr lvl="1">
              <a:lnSpc>
                <a:spcPct val="100000"/>
              </a:lnSpc>
              <a:spcAft>
                <a:spcPct val="0"/>
              </a:spcAft>
              <a:buClr>
                <a:srgbClr val="254061"/>
              </a:buClr>
              <a:buSzPct val="45000"/>
              <a:buNone/>
              <a:defRPr/>
            </a:pPr>
            <a:r>
              <a:rPr lang="ru-RU" altLang="en-US" sz="2000" dirty="0" smtClean="0"/>
              <a:t>                                  ночная потливость;</a:t>
            </a:r>
            <a:endParaRPr lang="ru-RU" altLang="en-US" sz="2000" dirty="0"/>
          </a:p>
          <a:p>
            <a:pPr lvl="1">
              <a:lnSpc>
                <a:spcPct val="100000"/>
              </a:lnSpc>
              <a:spcAft>
                <a:spcPct val="0"/>
              </a:spcAft>
              <a:buClr>
                <a:srgbClr val="254061"/>
              </a:buClr>
              <a:buSzPct val="45000"/>
              <a:buNone/>
              <a:defRPr/>
            </a:pPr>
            <a:r>
              <a:rPr lang="ru-RU" altLang="en-US" sz="2000" dirty="0" smtClean="0"/>
              <a:t>                                  сухость </a:t>
            </a:r>
            <a:r>
              <a:rPr lang="ru-RU" altLang="en-US" sz="2000" dirty="0"/>
              <a:t>и дискомфорт </a:t>
            </a:r>
            <a:r>
              <a:rPr lang="ru-RU" altLang="en-US" sz="2000" dirty="0" smtClean="0"/>
              <a:t>влагалища</a:t>
            </a:r>
            <a:r>
              <a:rPr lang="ru-RU" altLang="en-US" sz="2000" dirty="0"/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5786454"/>
            <a:ext cx="37147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107950" y="274638"/>
            <a:ext cx="8785225" cy="1143000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ru-RU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Преимущества «Природного Равновесия»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4925" y="1555750"/>
            <a:ext cx="8858250" cy="4465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457200" indent="-457200" algn="just" eaLnBrk="1" hangingPunct="1">
              <a:buClr>
                <a:srgbClr val="254061"/>
              </a:buClr>
              <a:buSzPct val="100000"/>
              <a:buFont typeface="Wingdings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en-US" sz="2000" dirty="0">
                <a:solidFill>
                  <a:srgbClr val="000000"/>
                </a:solidFill>
                <a:latin typeface="Calibri" charset="0"/>
              </a:rPr>
              <a:t>Дикий Ямс помогает матке </a:t>
            </a:r>
            <a:r>
              <a:rPr lang="ru-RU" altLang="en-US" sz="2000" dirty="0" smtClean="0">
                <a:solidFill>
                  <a:srgbClr val="000000"/>
                </a:solidFill>
                <a:latin typeface="Calibri" charset="0"/>
              </a:rPr>
              <a:t>правильно функционировать </a:t>
            </a:r>
            <a:r>
              <a:rPr lang="ru-RU" altLang="en-US" sz="2000" dirty="0">
                <a:solidFill>
                  <a:srgbClr val="000000"/>
                </a:solidFill>
                <a:latin typeface="Calibri" charset="0"/>
              </a:rPr>
              <a:t>во время </a:t>
            </a:r>
            <a:r>
              <a:rPr lang="ru-RU" altLang="en-US" sz="2000" dirty="0" smtClean="0">
                <a:solidFill>
                  <a:srgbClr val="000000"/>
                </a:solidFill>
                <a:latin typeface="Calibri" charset="0"/>
              </a:rPr>
              <a:t>менструации.</a:t>
            </a:r>
            <a:endParaRPr lang="ru-RU" altLang="en-US" sz="2000" dirty="0">
              <a:solidFill>
                <a:srgbClr val="000000"/>
              </a:solidFill>
              <a:latin typeface="Calibri" charset="0"/>
            </a:endParaRPr>
          </a:p>
          <a:p>
            <a:pPr marL="457200" indent="-457200" algn="just" eaLnBrk="1" hangingPunct="1">
              <a:buClr>
                <a:srgbClr val="254061"/>
              </a:buClr>
              <a:buSzPct val="100000"/>
              <a:buFont typeface="Wingdings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en-US" sz="2000" dirty="0">
                <a:solidFill>
                  <a:srgbClr val="000000"/>
                </a:solidFill>
                <a:latin typeface="Calibri" charset="0"/>
              </a:rPr>
              <a:t>Помогает уменьшить </a:t>
            </a:r>
            <a:r>
              <a:rPr lang="ru-RU" altLang="en-US" sz="2000" dirty="0" smtClean="0">
                <a:solidFill>
                  <a:srgbClr val="000000"/>
                </a:solidFill>
                <a:latin typeface="Calibri" charset="0"/>
              </a:rPr>
              <a:t>боли при кисте яичников.</a:t>
            </a:r>
            <a:endParaRPr lang="ru-RU" altLang="en-US" sz="2000" dirty="0">
              <a:solidFill>
                <a:srgbClr val="000000"/>
              </a:solidFill>
              <a:latin typeface="Calibri" charset="0"/>
            </a:endParaRPr>
          </a:p>
          <a:p>
            <a:pPr marL="457200" indent="-457200" algn="just" eaLnBrk="1" hangingPunct="1">
              <a:buClr>
                <a:srgbClr val="254061"/>
              </a:buClr>
              <a:buSzPct val="100000"/>
              <a:buFont typeface="Wingdings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en-US" sz="2000" dirty="0" smtClean="0">
                <a:solidFill>
                  <a:srgbClr val="000000"/>
                </a:solidFill>
                <a:latin typeface="Calibri" charset="0"/>
              </a:rPr>
              <a:t>Традиционные китайские специалисты </a:t>
            </a:r>
            <a:r>
              <a:rPr lang="ru-RU" altLang="en-US" sz="2000" dirty="0">
                <a:solidFill>
                  <a:srgbClr val="000000"/>
                </a:solidFill>
                <a:latin typeface="Calibri" charset="0"/>
              </a:rPr>
              <a:t>по травам </a:t>
            </a:r>
            <a:r>
              <a:rPr lang="ru-RU" altLang="en-US" sz="2000" dirty="0" smtClean="0">
                <a:solidFill>
                  <a:srgbClr val="000000"/>
                </a:solidFill>
                <a:latin typeface="Calibri" charset="0"/>
              </a:rPr>
              <a:t>используют </a:t>
            </a:r>
            <a:r>
              <a:rPr lang="ru-RU" altLang="en-US" sz="2000" dirty="0">
                <a:solidFill>
                  <a:srgbClr val="000000"/>
                </a:solidFill>
                <a:latin typeface="Calibri" charset="0"/>
              </a:rPr>
              <a:t>дикий ямс, чтобы принести тепло холодной, застойной матке. </a:t>
            </a:r>
            <a:r>
              <a:rPr lang="ru-RU" altLang="en-US" sz="2000" dirty="0" smtClean="0">
                <a:solidFill>
                  <a:srgbClr val="000000"/>
                </a:solidFill>
                <a:latin typeface="Calibri" charset="0"/>
              </a:rPr>
              <a:t>Ямс дает больше энергии </a:t>
            </a:r>
            <a:r>
              <a:rPr lang="ru-RU" altLang="en-US" sz="2000" dirty="0" err="1">
                <a:solidFill>
                  <a:srgbClr val="000000"/>
                </a:solidFill>
                <a:latin typeface="Calibri" charset="0"/>
              </a:rPr>
              <a:t>Чи</a:t>
            </a:r>
            <a:r>
              <a:rPr lang="ru-RU" altLang="en-US" sz="2000" dirty="0">
                <a:solidFill>
                  <a:srgbClr val="000000"/>
                </a:solidFill>
                <a:latin typeface="Calibri" charset="0"/>
              </a:rPr>
              <a:t> (жизненная сила) организму и всей женской репродуктивной </a:t>
            </a:r>
            <a:r>
              <a:rPr lang="ru-RU" altLang="en-US" sz="2000" dirty="0" smtClean="0">
                <a:solidFill>
                  <a:srgbClr val="000000"/>
                </a:solidFill>
                <a:latin typeface="Calibri" charset="0"/>
              </a:rPr>
              <a:t>системе.</a:t>
            </a:r>
            <a:endParaRPr lang="ru-RU" altLang="en-US" sz="2000" dirty="0">
              <a:solidFill>
                <a:srgbClr val="000000"/>
              </a:solidFill>
              <a:latin typeface="Calibri" charset="0"/>
            </a:endParaRPr>
          </a:p>
          <a:p>
            <a:pPr marL="457200" indent="-457200" algn="just" eaLnBrk="1" hangingPunct="1">
              <a:buClr>
                <a:srgbClr val="254061"/>
              </a:buClr>
              <a:buSzPct val="100000"/>
              <a:buFont typeface="Wingdings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en-US" sz="2000" dirty="0" smtClean="0">
                <a:solidFill>
                  <a:srgbClr val="000000"/>
                </a:solidFill>
                <a:latin typeface="Calibri" charset="0"/>
              </a:rPr>
              <a:t>Обеспечивает умеренное </a:t>
            </a:r>
            <a:r>
              <a:rPr lang="ru-RU" altLang="en-US" sz="2000" dirty="0">
                <a:solidFill>
                  <a:srgbClr val="000000"/>
                </a:solidFill>
                <a:latin typeface="Calibri" charset="0"/>
              </a:rPr>
              <a:t>«</a:t>
            </a:r>
            <a:r>
              <a:rPr lang="ru-RU" altLang="en-US" sz="2000" dirty="0" smtClean="0">
                <a:solidFill>
                  <a:srgbClr val="000000"/>
                </a:solidFill>
                <a:latin typeface="Calibri" charset="0"/>
              </a:rPr>
              <a:t>доминирование» эстрогена.</a:t>
            </a:r>
          </a:p>
          <a:p>
            <a:pPr marL="457200" indent="-457200" algn="just" eaLnBrk="1" hangingPunct="1">
              <a:buClr>
                <a:srgbClr val="254061"/>
              </a:buClr>
              <a:buSzPct val="100000"/>
              <a:buFont typeface="Wingdings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en-US" sz="2000" dirty="0" smtClean="0">
                <a:solidFill>
                  <a:srgbClr val="000000"/>
                </a:solidFill>
                <a:latin typeface="Calibri" charset="0"/>
              </a:rPr>
              <a:t>Помогает </a:t>
            </a:r>
            <a:r>
              <a:rPr lang="ru-RU" altLang="en-US" sz="2000" dirty="0">
                <a:solidFill>
                  <a:srgbClr val="000000"/>
                </a:solidFill>
                <a:latin typeface="Calibri" charset="0"/>
              </a:rPr>
              <a:t>снизить высокий уровень </a:t>
            </a:r>
            <a:r>
              <a:rPr lang="ru-RU" altLang="en-US" sz="2000" dirty="0" smtClean="0">
                <a:solidFill>
                  <a:srgbClr val="000000"/>
                </a:solidFill>
                <a:latin typeface="Calibri" charset="0"/>
              </a:rPr>
              <a:t>холестерина и уровень </a:t>
            </a:r>
            <a:r>
              <a:rPr lang="ru-RU" altLang="en-US" sz="2000" dirty="0">
                <a:solidFill>
                  <a:srgbClr val="000000"/>
                </a:solidFill>
                <a:latin typeface="Calibri" charset="0"/>
              </a:rPr>
              <a:t>триглицеридов </a:t>
            </a:r>
            <a:r>
              <a:rPr lang="ru-RU" altLang="en-US" sz="20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ru-RU" altLang="en-US" sz="2000" dirty="0">
                <a:solidFill>
                  <a:srgbClr val="000000"/>
                </a:solidFill>
                <a:latin typeface="Calibri" charset="0"/>
              </a:rPr>
              <a:t>в </a:t>
            </a:r>
            <a:r>
              <a:rPr lang="ru-RU" altLang="en-US" sz="2000" dirty="0" smtClean="0">
                <a:solidFill>
                  <a:srgbClr val="000000"/>
                </a:solidFill>
                <a:latin typeface="Calibri" charset="0"/>
              </a:rPr>
              <a:t>крови</a:t>
            </a:r>
            <a:r>
              <a:rPr lang="ru-RU" altLang="en-US" sz="2000" dirty="0">
                <a:solidFill>
                  <a:srgbClr val="000000"/>
                </a:solidFill>
                <a:latin typeface="Calibri" charset="0"/>
              </a:rPr>
              <a:t>.</a:t>
            </a:r>
          </a:p>
          <a:p>
            <a:pPr marL="457200" indent="-457200" algn="just" eaLnBrk="1" hangingPunct="1">
              <a:buClr>
                <a:srgbClr val="254061"/>
              </a:buClr>
              <a:buSzPct val="100000"/>
              <a:buFont typeface="Wingdings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en-US" sz="2000" dirty="0">
                <a:solidFill>
                  <a:srgbClr val="000000"/>
                </a:solidFill>
                <a:latin typeface="Calibri" charset="0"/>
              </a:rPr>
              <a:t>Используется как отличный крем для ухода за кожей. Может использоваться по всему телу.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6019800"/>
            <a:ext cx="37147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107950" y="274638"/>
            <a:ext cx="8785225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ru-RU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Преимущества «Природного Равновесия»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xmlns="" id="{36E16DB3-3647-45B2-A55C-AAD4308E5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34" y="1643050"/>
            <a:ext cx="7929619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342900" indent="-341313">
              <a:lnSpc>
                <a:spcPct val="8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  <a:lvl2pPr>
              <a:lnSpc>
                <a:spcPct val="8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2pPr>
            <a:lvl3pPr>
              <a:lnSpc>
                <a:spcPct val="8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3pPr>
            <a:lvl4pPr>
              <a:lnSpc>
                <a:spcPct val="8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4pPr>
            <a:lvl5pPr>
              <a:lnSpc>
                <a:spcPct val="8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8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8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8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8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9pPr>
          </a:lstStyle>
          <a:p>
            <a:pPr marL="458787" indent="-457200" algn="just" eaLnBrk="1" hangingPunct="1">
              <a:lnSpc>
                <a:spcPct val="100000"/>
              </a:lnSpc>
              <a:spcAft>
                <a:spcPct val="0"/>
              </a:spcAft>
              <a:buClr>
                <a:srgbClr val="254061"/>
              </a:buClr>
              <a:buFont typeface="Wingdings" pitchFamily="2" charset="2"/>
              <a:buChar char="Ø"/>
              <a:defRPr/>
            </a:pPr>
            <a:r>
              <a:rPr lang="ru-RU" altLang="en-US" sz="2200" dirty="0" smtClean="0"/>
              <a:t>Дикий Ямс  способствует увеличению размера груди</a:t>
            </a:r>
            <a:r>
              <a:rPr lang="ru-RU" altLang="en-US" sz="2200" dirty="0"/>
              <a:t>.</a:t>
            </a:r>
            <a:r>
              <a:rPr lang="ru-RU" altLang="en-US" sz="2200" dirty="0" smtClean="0"/>
              <a:t> </a:t>
            </a:r>
            <a:endParaRPr lang="ru-RU" altLang="en-US" sz="2200" dirty="0"/>
          </a:p>
          <a:p>
            <a:pPr marL="458787" indent="-457200" algn="just" eaLnBrk="1" hangingPunct="1">
              <a:lnSpc>
                <a:spcPct val="100000"/>
              </a:lnSpc>
              <a:spcAft>
                <a:spcPct val="0"/>
              </a:spcAft>
              <a:buClr>
                <a:srgbClr val="254061"/>
              </a:buClr>
              <a:buFont typeface="Wingdings" pitchFamily="2" charset="2"/>
              <a:buChar char="Ø"/>
              <a:defRPr/>
            </a:pPr>
            <a:r>
              <a:rPr lang="ru-RU" altLang="en-US" sz="2200" dirty="0"/>
              <a:t>Повышает либидо у женщин и </a:t>
            </a:r>
            <a:r>
              <a:rPr lang="ru-RU" altLang="en-US" sz="2200" dirty="0" smtClean="0"/>
              <a:t>снижает активность мужских гормонов. </a:t>
            </a:r>
            <a:r>
              <a:rPr lang="ru-RU" altLang="en-US" sz="2200" dirty="0"/>
              <a:t>Улучшает уровень настроения и </a:t>
            </a:r>
            <a:r>
              <a:rPr lang="ru-RU" altLang="en-US" sz="2200" dirty="0" smtClean="0"/>
              <a:t>энергии.</a:t>
            </a:r>
            <a:endParaRPr lang="ru-RU" altLang="en-US" sz="2200" dirty="0"/>
          </a:p>
          <a:p>
            <a:pPr marL="458787" indent="-457200" algn="just">
              <a:lnSpc>
                <a:spcPct val="100000"/>
              </a:lnSpc>
              <a:spcAft>
                <a:spcPct val="0"/>
              </a:spcAft>
              <a:buClr>
                <a:srgbClr val="254061"/>
              </a:buClr>
              <a:buFont typeface="Wingdings" pitchFamily="2" charset="2"/>
              <a:buChar char="Ø"/>
              <a:defRPr/>
            </a:pPr>
            <a:r>
              <a:rPr lang="ru-RU" altLang="en-US" sz="2200" dirty="0"/>
              <a:t>Уменьшает </a:t>
            </a:r>
            <a:r>
              <a:rPr lang="ru-RU" altLang="en-US" sz="2200" dirty="0" smtClean="0"/>
              <a:t>боль от любых  операций на органах малого таза: удаления </a:t>
            </a:r>
            <a:r>
              <a:rPr lang="ru-RU" altLang="en-US" sz="2200" dirty="0"/>
              <a:t>матки, кисты яичников</a:t>
            </a:r>
            <a:r>
              <a:rPr lang="ru-RU" altLang="en-US" sz="2200" dirty="0" smtClean="0"/>
              <a:t>, миомы, </a:t>
            </a:r>
            <a:r>
              <a:rPr lang="ru-RU" altLang="en-US" sz="2200" dirty="0"/>
              <a:t>кесарева </a:t>
            </a:r>
            <a:r>
              <a:rPr lang="ru-RU" altLang="en-US" sz="2200" dirty="0" smtClean="0"/>
              <a:t>сечения.</a:t>
            </a:r>
          </a:p>
          <a:p>
            <a:pPr marL="458787" indent="-457200" algn="just" eaLnBrk="1" hangingPunct="1">
              <a:lnSpc>
                <a:spcPct val="100000"/>
              </a:lnSpc>
              <a:spcAft>
                <a:spcPct val="0"/>
              </a:spcAft>
              <a:buClr>
                <a:srgbClr val="254061"/>
              </a:buClr>
              <a:buFont typeface="Wingdings" pitchFamily="2" charset="2"/>
              <a:buChar char="Ø"/>
              <a:defRPr/>
            </a:pPr>
            <a:r>
              <a:rPr lang="ru-RU" altLang="en-US" sz="2200" dirty="0" smtClean="0"/>
              <a:t>Помогает в лечении </a:t>
            </a:r>
            <a:r>
              <a:rPr lang="ru-RU" altLang="en-US" sz="2200" dirty="0" err="1" smtClean="0"/>
              <a:t>эндометриоза</a:t>
            </a:r>
            <a:r>
              <a:rPr lang="ru-RU" altLang="en-US" sz="2200" dirty="0" smtClean="0"/>
              <a:t>.</a:t>
            </a:r>
            <a:endParaRPr lang="ru-RU" altLang="en-US" sz="2200" dirty="0"/>
          </a:p>
          <a:p>
            <a:pPr marL="458787" indent="-457200" algn="just" eaLnBrk="1" hangingPunct="1">
              <a:lnSpc>
                <a:spcPct val="100000"/>
              </a:lnSpc>
              <a:spcAft>
                <a:spcPct val="0"/>
              </a:spcAft>
              <a:buClr>
                <a:srgbClr val="254061"/>
              </a:buClr>
              <a:buFont typeface="Wingdings" pitchFamily="2" charset="2"/>
              <a:buChar char="Ø"/>
              <a:defRPr/>
            </a:pPr>
            <a:r>
              <a:rPr lang="ru-RU" altLang="en-US" sz="2200" dirty="0" smtClean="0"/>
              <a:t>Помогает при дисфункции.</a:t>
            </a:r>
          </a:p>
          <a:p>
            <a:pPr marL="458787" indent="-457200" algn="just" eaLnBrk="1" hangingPunct="1">
              <a:lnSpc>
                <a:spcPct val="100000"/>
              </a:lnSpc>
              <a:spcAft>
                <a:spcPct val="0"/>
              </a:spcAft>
              <a:buClr>
                <a:srgbClr val="254061"/>
              </a:buClr>
              <a:buFont typeface="Wingdings" pitchFamily="2" charset="2"/>
              <a:buChar char="Ø"/>
              <a:defRPr/>
            </a:pPr>
            <a:r>
              <a:rPr lang="ru-RU" altLang="en-US" sz="2200" dirty="0" smtClean="0"/>
              <a:t>Можно применять при  родах.</a:t>
            </a:r>
            <a:endParaRPr lang="ru-RU" altLang="en-US" sz="2200" dirty="0"/>
          </a:p>
          <a:p>
            <a:pPr marL="1587" indent="0" algn="just">
              <a:lnSpc>
                <a:spcPct val="100000"/>
              </a:lnSpc>
              <a:spcAft>
                <a:spcPct val="0"/>
              </a:spcAft>
              <a:buClr>
                <a:srgbClr val="254061"/>
              </a:buClr>
              <a:buNone/>
              <a:defRPr/>
            </a:pPr>
            <a:r>
              <a:rPr lang="ru-RU" altLang="en-US" sz="2200" dirty="0" smtClean="0"/>
              <a:t>Квалифицированные акушерки используют «Природное равновесие» для облегчения боли при родах, уменьшения судорог и  </a:t>
            </a:r>
            <a:r>
              <a:rPr lang="ru-RU" altLang="en-US" sz="2200" dirty="0"/>
              <a:t>регулирования сокращений </a:t>
            </a:r>
            <a:r>
              <a:rPr lang="ru-RU" altLang="en-US" sz="2200" dirty="0" smtClean="0"/>
              <a:t>матки</a:t>
            </a:r>
            <a:r>
              <a:rPr lang="ru-RU" altLang="en-US" sz="2200" dirty="0"/>
              <a:t>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5786454"/>
            <a:ext cx="37147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71438" y="115888"/>
            <a:ext cx="8893175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ru-RU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Дополнительные ингредиенты в «Природном Равновесии»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4925" y="1905000"/>
            <a:ext cx="3889375" cy="395289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342900" indent="-341313" eaLnBrk="1" hangingPunct="1">
              <a:buClr>
                <a:srgbClr val="254061"/>
              </a:buClr>
              <a:buSzPct val="100000"/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600" dirty="0">
                <a:solidFill>
                  <a:srgbClr val="000000"/>
                </a:solidFill>
                <a:latin typeface="Calibri" charset="0"/>
              </a:rPr>
              <a:t>Гель алоэ вера</a:t>
            </a:r>
          </a:p>
          <a:p>
            <a:pPr marL="342900" indent="-341313" eaLnBrk="1" hangingPunct="1">
              <a:buClr>
                <a:srgbClr val="254061"/>
              </a:buClr>
              <a:buSzPct val="100000"/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600" dirty="0">
                <a:solidFill>
                  <a:srgbClr val="000000"/>
                </a:solidFill>
                <a:latin typeface="Calibri" charset="0"/>
              </a:rPr>
              <a:t>Люцерна</a:t>
            </a:r>
          </a:p>
          <a:p>
            <a:pPr marL="342900" indent="-341313" eaLnBrk="1" hangingPunct="1">
              <a:buClr>
                <a:srgbClr val="254061"/>
              </a:buClr>
              <a:buSzPct val="100000"/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600" dirty="0">
                <a:solidFill>
                  <a:srgbClr val="000000"/>
                </a:solidFill>
                <a:latin typeface="Calibri" charset="0"/>
              </a:rPr>
              <a:t>Масло </a:t>
            </a:r>
            <a:r>
              <a:rPr lang="ru-RU" sz="3600" dirty="0" err="1" smtClean="0">
                <a:solidFill>
                  <a:srgbClr val="000000"/>
                </a:solidFill>
                <a:latin typeface="Calibri" charset="0"/>
              </a:rPr>
              <a:t>гуречника</a:t>
            </a:r>
            <a:endParaRPr lang="ru-RU" sz="3600" dirty="0">
              <a:solidFill>
                <a:srgbClr val="000000"/>
              </a:solidFill>
              <a:latin typeface="Calibri" charset="0"/>
            </a:endParaRPr>
          </a:p>
          <a:p>
            <a:pPr marL="342900" indent="-341313" eaLnBrk="1" hangingPunct="1">
              <a:buClr>
                <a:srgbClr val="254061"/>
              </a:buClr>
              <a:buSzPct val="100000"/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600" dirty="0">
                <a:solidFill>
                  <a:srgbClr val="000000"/>
                </a:solidFill>
                <a:latin typeface="Calibri" charset="0"/>
              </a:rPr>
              <a:t>Ромашка</a:t>
            </a:r>
          </a:p>
          <a:p>
            <a:pPr marL="342900" indent="-341313" eaLnBrk="1" hangingPunct="1">
              <a:buClr>
                <a:srgbClr val="254061"/>
              </a:buClr>
              <a:buSzPct val="100000"/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4000" dirty="0">
                <a:solidFill>
                  <a:srgbClr val="000000"/>
                </a:solidFill>
                <a:latin typeface="Calibri" charset="0"/>
              </a:rPr>
              <a:t>Жеруха</a:t>
            </a:r>
          </a:p>
          <a:p>
            <a:pPr marL="342900" indent="-341313" eaLnBrk="1" hangingPunct="1">
              <a:buClr>
                <a:srgbClr val="254061"/>
              </a:buClr>
              <a:buSzPct val="100000"/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4000" dirty="0">
                <a:solidFill>
                  <a:srgbClr val="000000"/>
                </a:solidFill>
                <a:latin typeface="Calibri" charset="0"/>
              </a:rPr>
              <a:t>Витамин Е</a:t>
            </a:r>
          </a:p>
        </p:txBody>
      </p:sp>
      <p:pic>
        <p:nvPicPr>
          <p:cNvPr id="4" name="Picture 5" descr="Aloe Ve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357298"/>
            <a:ext cx="1878013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Image result for alfalf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571612"/>
            <a:ext cx="2178050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Related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2643182"/>
            <a:ext cx="228601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Image result for watercres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3929066"/>
            <a:ext cx="2414594" cy="1607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 descr="Image result for vitamin 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4929198"/>
            <a:ext cx="2203444" cy="1258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Image result for chamomil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3071810"/>
            <a:ext cx="25146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29250" y="6019800"/>
            <a:ext cx="37147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71438" y="357166"/>
            <a:ext cx="5572131" cy="90172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ru-RU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Люцерна</a:t>
            </a:r>
          </a:p>
        </p:txBody>
      </p:sp>
      <p:pic>
        <p:nvPicPr>
          <p:cNvPr id="3" name="Picture 7" descr="Image result for alfalf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0"/>
            <a:ext cx="3035306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4925" y="1905000"/>
            <a:ext cx="8785225" cy="426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342900" indent="-341313" algn="just" eaLnBrk="1" hangingPunct="1">
              <a:buClr>
                <a:srgbClr val="254061"/>
              </a:buClr>
              <a:buSzPct val="100000"/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Calibri" charset="0"/>
              </a:rPr>
              <a:t>Корни Люцерны проникают </a:t>
            </a:r>
            <a:r>
              <a:rPr lang="ru-RU" sz="2800" dirty="0">
                <a:solidFill>
                  <a:srgbClr val="000000"/>
                </a:solidFill>
                <a:latin typeface="Calibri" charset="0"/>
              </a:rPr>
              <a:t>на </a:t>
            </a:r>
            <a:r>
              <a:rPr lang="ru-RU" sz="2800" dirty="0" smtClean="0">
                <a:solidFill>
                  <a:srgbClr val="000000"/>
                </a:solidFill>
                <a:latin typeface="Calibri" charset="0"/>
              </a:rPr>
              <a:t>глубину </a:t>
            </a:r>
            <a:r>
              <a:rPr lang="ru-RU" sz="2800" dirty="0">
                <a:solidFill>
                  <a:srgbClr val="000000"/>
                </a:solidFill>
                <a:latin typeface="Calibri" charset="0"/>
              </a:rPr>
              <a:t>7-10 метров. Люцерна по-арабски означает «Отец всех растений</a:t>
            </a:r>
            <a:r>
              <a:rPr lang="ru-RU" sz="2800" dirty="0" smtClean="0">
                <a:solidFill>
                  <a:srgbClr val="000000"/>
                </a:solidFill>
                <a:latin typeface="Calibri" charset="0"/>
              </a:rPr>
              <a:t>»;</a:t>
            </a:r>
          </a:p>
          <a:p>
            <a:pPr marL="342900" indent="-341313" algn="just" eaLnBrk="1" hangingPunct="1">
              <a:buClr>
                <a:srgbClr val="254061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2800" dirty="0">
              <a:solidFill>
                <a:srgbClr val="000000"/>
              </a:solidFill>
              <a:latin typeface="Calibri" charset="0"/>
            </a:endParaRPr>
          </a:p>
          <a:p>
            <a:pPr marL="342900" indent="-341313" algn="just" eaLnBrk="1" hangingPunct="1">
              <a:buClr>
                <a:srgbClr val="254061"/>
              </a:buClr>
              <a:buSzPct val="100000"/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Calibri" charset="0"/>
              </a:rPr>
              <a:t>Люцерна </a:t>
            </a:r>
            <a:r>
              <a:rPr lang="ru-RU" sz="2800" dirty="0">
                <a:solidFill>
                  <a:srgbClr val="000000"/>
                </a:solidFill>
                <a:latin typeface="Calibri" charset="0"/>
              </a:rPr>
              <a:t>богата </a:t>
            </a:r>
            <a:r>
              <a:rPr lang="ru-RU" sz="2800" dirty="0" smtClean="0">
                <a:solidFill>
                  <a:srgbClr val="000000"/>
                </a:solidFill>
                <a:latin typeface="Calibri" charset="0"/>
              </a:rPr>
              <a:t>витаминами, </a:t>
            </a:r>
            <a:r>
              <a:rPr lang="ru-RU" sz="2800" dirty="0">
                <a:solidFill>
                  <a:srgbClr val="000000"/>
                </a:solidFill>
                <a:latin typeface="Calibri" charset="0"/>
              </a:rPr>
              <a:t>минералами, </a:t>
            </a:r>
            <a:r>
              <a:rPr lang="ru-RU" sz="2800" dirty="0" smtClean="0">
                <a:solidFill>
                  <a:srgbClr val="000000"/>
                </a:solidFill>
                <a:latin typeface="Calibri" charset="0"/>
              </a:rPr>
              <a:t>микро-элементами </a:t>
            </a:r>
            <a:r>
              <a:rPr lang="ru-RU" sz="2800" dirty="0">
                <a:solidFill>
                  <a:srgbClr val="000000"/>
                </a:solidFill>
                <a:latin typeface="Calibri" charset="0"/>
              </a:rPr>
              <a:t>и питательными </a:t>
            </a:r>
            <a:r>
              <a:rPr lang="ru-RU" sz="2800" dirty="0" smtClean="0">
                <a:solidFill>
                  <a:srgbClr val="000000"/>
                </a:solidFill>
                <a:latin typeface="Calibri" charset="0"/>
              </a:rPr>
              <a:t>веществами, а именно витаминами </a:t>
            </a:r>
            <a:r>
              <a:rPr lang="ru-RU" sz="2800" dirty="0">
                <a:solidFill>
                  <a:srgbClr val="000000"/>
                </a:solidFill>
                <a:latin typeface="Calibri" charset="0"/>
              </a:rPr>
              <a:t>А, В, В6, С и Е, цинком. </a:t>
            </a:r>
            <a:endParaRPr lang="ru-RU" sz="2800" dirty="0" smtClean="0">
              <a:solidFill>
                <a:srgbClr val="000000"/>
              </a:solidFill>
              <a:latin typeface="Calibri" charset="0"/>
            </a:endParaRPr>
          </a:p>
          <a:p>
            <a:pPr marL="342900" indent="-341313" algn="just" eaLnBrk="1" hangingPunct="1">
              <a:buClr>
                <a:srgbClr val="254061"/>
              </a:buClr>
              <a:buSzPct val="100000"/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Calibri" charset="0"/>
              </a:rPr>
              <a:t>Люцерна поддерживает здоровье </a:t>
            </a:r>
            <a:r>
              <a:rPr lang="ru-RU" sz="2800" dirty="0">
                <a:solidFill>
                  <a:srgbClr val="000000"/>
                </a:solidFill>
                <a:latin typeface="Calibri" charset="0"/>
              </a:rPr>
              <a:t>почек, снимает задержку жидкости и </a:t>
            </a:r>
            <a:r>
              <a:rPr lang="ru-RU" sz="2800" dirty="0" smtClean="0">
                <a:solidFill>
                  <a:srgbClr val="000000"/>
                </a:solidFill>
                <a:latin typeface="Calibri" charset="0"/>
              </a:rPr>
              <a:t>вздутие живота.</a:t>
            </a:r>
            <a:endParaRPr lang="ru-RU" sz="2800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5643578"/>
            <a:ext cx="37147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71439" y="115888"/>
            <a:ext cx="600076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ru-RU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Масло огуречника (</a:t>
            </a:r>
            <a:r>
              <a:rPr kumimoji="0" lang="en-US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Borago Officinalis)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9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0"/>
            <a:ext cx="2784475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xmlns="" id="{36E16DB3-3647-45B2-A55C-AAD4308E5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1412875"/>
            <a:ext cx="8785225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342900" indent="-341313">
              <a:lnSpc>
                <a:spcPct val="8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  <a:lvl2pPr>
              <a:lnSpc>
                <a:spcPct val="8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2pPr>
            <a:lvl3pPr>
              <a:lnSpc>
                <a:spcPct val="8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3pPr>
            <a:lvl4pPr>
              <a:lnSpc>
                <a:spcPct val="8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4pPr>
            <a:lvl5pPr>
              <a:lnSpc>
                <a:spcPct val="8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8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8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8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8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9pPr>
          </a:lstStyle>
          <a:p>
            <a:pPr algn="just" eaLnBrk="1" hangingPunct="1">
              <a:lnSpc>
                <a:spcPct val="100000"/>
              </a:lnSpc>
              <a:spcAft>
                <a:spcPct val="0"/>
              </a:spcAft>
              <a:buClr>
                <a:srgbClr val="254061"/>
              </a:buClr>
              <a:buFont typeface="Wingdings" panose="05000000000000000000" pitchFamily="2" charset="2"/>
              <a:buChar char="ü"/>
              <a:defRPr/>
            </a:pPr>
            <a:r>
              <a:rPr lang="ru-RU" sz="2600" dirty="0" smtClean="0"/>
              <a:t>Является анти-возрастным маслом </a:t>
            </a:r>
            <a:r>
              <a:rPr lang="ru-RU" sz="2600" dirty="0"/>
              <a:t>для </a:t>
            </a:r>
            <a:r>
              <a:rPr lang="ru-RU" sz="2600" dirty="0" smtClean="0"/>
              <a:t>кожи,       увлажняет ее и делает эластичной.</a:t>
            </a:r>
            <a:endParaRPr lang="ru-RU" sz="2600" dirty="0"/>
          </a:p>
          <a:p>
            <a:pPr algn="just" eaLnBrk="1" hangingPunct="1">
              <a:lnSpc>
                <a:spcPct val="100000"/>
              </a:lnSpc>
              <a:spcAft>
                <a:spcPct val="0"/>
              </a:spcAft>
              <a:buClr>
                <a:srgbClr val="254061"/>
              </a:buClr>
              <a:buFont typeface="Wingdings" panose="05000000000000000000" pitchFamily="2" charset="2"/>
              <a:buChar char="ü"/>
              <a:defRPr/>
            </a:pPr>
            <a:r>
              <a:rPr lang="ru-RU" sz="2600" dirty="0"/>
              <a:t>Помогает </a:t>
            </a:r>
            <a:r>
              <a:rPr lang="ru-RU" sz="2600" dirty="0" smtClean="0"/>
              <a:t>уменьшить болезненность </a:t>
            </a:r>
            <a:r>
              <a:rPr lang="ru-RU" sz="2600" dirty="0"/>
              <a:t>груди, предменструальный 	</a:t>
            </a:r>
            <a:r>
              <a:rPr lang="ru-RU" sz="2600" dirty="0" smtClean="0"/>
              <a:t>стресс, симптомы </a:t>
            </a:r>
            <a:r>
              <a:rPr lang="ru-RU" sz="2600" dirty="0"/>
              <a:t>ПМС и симптомы менопаузы. 	Помогает облегчить спазмы и </a:t>
            </a:r>
            <a:r>
              <a:rPr lang="ru-RU" sz="2600" dirty="0" smtClean="0"/>
              <a:t>боль при менструации.</a:t>
            </a:r>
            <a:endParaRPr lang="ru-RU" sz="2600" dirty="0"/>
          </a:p>
          <a:p>
            <a:pPr algn="just" eaLnBrk="1" hangingPunct="1">
              <a:lnSpc>
                <a:spcPct val="100000"/>
              </a:lnSpc>
              <a:spcAft>
                <a:spcPct val="0"/>
              </a:spcAft>
              <a:buClr>
                <a:srgbClr val="254061"/>
              </a:buClr>
              <a:buFont typeface="Wingdings" panose="05000000000000000000" pitchFamily="2" charset="2"/>
              <a:buChar char="ü"/>
              <a:defRPr/>
            </a:pPr>
            <a:r>
              <a:rPr lang="ru-RU" sz="2600" dirty="0" smtClean="0"/>
              <a:t>Масло огуречника, самый </a:t>
            </a:r>
            <a:r>
              <a:rPr lang="ru-RU" sz="2600" dirty="0"/>
              <a:t>богатый природный источник ГЛК (гамма-</a:t>
            </a:r>
            <a:r>
              <a:rPr lang="ru-RU" sz="2600" dirty="0" err="1"/>
              <a:t>линолевая</a:t>
            </a:r>
            <a:r>
              <a:rPr lang="ru-RU" sz="2600" dirty="0"/>
              <a:t> </a:t>
            </a:r>
            <a:r>
              <a:rPr lang="ru-RU" sz="2600" dirty="0" smtClean="0"/>
              <a:t>кислота) – содержит 17-25</a:t>
            </a:r>
            <a:r>
              <a:rPr lang="ru-RU" sz="2600" dirty="0"/>
              <a:t>%. Помогает подавлять воспалительные </a:t>
            </a:r>
            <a:r>
              <a:rPr lang="ru-RU" sz="2600" dirty="0" smtClean="0"/>
              <a:t>реакции</a:t>
            </a:r>
            <a:r>
              <a:rPr lang="ru-RU" sz="2600" dirty="0"/>
              <a:t> </a:t>
            </a:r>
            <a:r>
              <a:rPr lang="ru-RU" sz="2600" dirty="0" smtClean="0"/>
              <a:t>поддерживает  </a:t>
            </a:r>
            <a:r>
              <a:rPr lang="ru-RU" sz="2600" dirty="0"/>
              <a:t>иммунную </a:t>
            </a:r>
            <a:r>
              <a:rPr lang="ru-RU" sz="2600" dirty="0" smtClean="0"/>
              <a:t>систему.</a:t>
            </a:r>
            <a:endParaRPr lang="ru-RU" sz="2600" dirty="0"/>
          </a:p>
          <a:p>
            <a:pPr algn="just" eaLnBrk="1" hangingPunct="1">
              <a:lnSpc>
                <a:spcPct val="100000"/>
              </a:lnSpc>
              <a:spcAft>
                <a:spcPct val="0"/>
              </a:spcAft>
              <a:buClr>
                <a:srgbClr val="254061"/>
              </a:buClr>
              <a:buFont typeface="Wingdings" panose="05000000000000000000" pitchFamily="2" charset="2"/>
              <a:buChar char="ü"/>
              <a:defRPr/>
            </a:pPr>
            <a:r>
              <a:rPr lang="ru-RU" sz="2600" dirty="0"/>
              <a:t>Уменьшает </a:t>
            </a:r>
            <a:r>
              <a:rPr lang="ru-RU" sz="2600" dirty="0" err="1"/>
              <a:t>акне</a:t>
            </a:r>
            <a:r>
              <a:rPr lang="ru-RU" sz="2600" dirty="0"/>
              <a:t>, </a:t>
            </a:r>
            <a:r>
              <a:rPr lang="ru-RU" sz="2600" dirty="0" smtClean="0"/>
              <a:t>экзему, псориаз </a:t>
            </a:r>
            <a:r>
              <a:rPr lang="ru-RU" sz="2600" dirty="0"/>
              <a:t>и розовые </a:t>
            </a:r>
            <a:r>
              <a:rPr lang="ru-RU" sz="2600" dirty="0" smtClean="0"/>
              <a:t>угри.</a:t>
            </a:r>
            <a:endParaRPr lang="ru-RU" sz="2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5857892"/>
            <a:ext cx="37147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71438" y="115888"/>
            <a:ext cx="8893175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ru-RU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Ромашка (</a:t>
            </a:r>
            <a:r>
              <a:rPr kumimoji="0" lang="en-US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Matricaria Chamomilla)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4925" y="1571612"/>
            <a:ext cx="8785225" cy="4594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342900" indent="-341313" eaLnBrk="1" hangingPunct="1">
              <a:buClr>
                <a:srgbClr val="254061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3200" dirty="0" smtClean="0">
              <a:solidFill>
                <a:srgbClr val="000000"/>
              </a:solidFill>
              <a:latin typeface="Calibri" charset="0"/>
            </a:endParaRPr>
          </a:p>
          <a:p>
            <a:pPr marL="342900" indent="-341313" eaLnBrk="1" hangingPunct="1">
              <a:buClr>
                <a:srgbClr val="254061"/>
              </a:buClr>
              <a:buSzPct val="100000"/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3200" dirty="0">
              <a:solidFill>
                <a:srgbClr val="000000"/>
              </a:solidFill>
              <a:latin typeface="Calibri" charset="0"/>
            </a:endParaRPr>
          </a:p>
          <a:p>
            <a:pPr marL="342900" indent="-341313" eaLnBrk="1" hangingPunct="1">
              <a:buClr>
                <a:srgbClr val="254061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3200" dirty="0" smtClean="0">
              <a:solidFill>
                <a:srgbClr val="000000"/>
              </a:solidFill>
              <a:latin typeface="Calibri" charset="0"/>
            </a:endParaRPr>
          </a:p>
          <a:p>
            <a:pPr marL="342900" indent="-341313" algn="just" eaLnBrk="1" hangingPunct="1">
              <a:buClr>
                <a:srgbClr val="254061"/>
              </a:buClr>
              <a:buSzPct val="100000"/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Calibri" charset="0"/>
              </a:rPr>
              <a:t>Помогает </a:t>
            </a:r>
            <a:r>
              <a:rPr lang="ru-RU" sz="2800" dirty="0">
                <a:solidFill>
                  <a:srgbClr val="000000"/>
                </a:solidFill>
                <a:latin typeface="Calibri" charset="0"/>
              </a:rPr>
              <a:t>уменьшить менструальные судороги, повышает уровень глицина в моче и успокаивает </a:t>
            </a:r>
            <a:r>
              <a:rPr lang="ru-RU" sz="2800" dirty="0" smtClean="0">
                <a:solidFill>
                  <a:srgbClr val="000000"/>
                </a:solidFill>
                <a:latin typeface="Calibri" charset="0"/>
              </a:rPr>
              <a:t>спазмы.</a:t>
            </a:r>
          </a:p>
          <a:p>
            <a:pPr marL="342900" indent="-341313" algn="just" eaLnBrk="1" hangingPunct="1">
              <a:buClr>
                <a:srgbClr val="254061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2800" dirty="0" smtClean="0">
              <a:solidFill>
                <a:srgbClr val="000000"/>
              </a:solidFill>
              <a:latin typeface="Calibri" charset="0"/>
            </a:endParaRPr>
          </a:p>
          <a:p>
            <a:pPr marL="342900" indent="-341313" eaLnBrk="1" hangingPunct="1">
              <a:buClr>
                <a:srgbClr val="254061"/>
              </a:buClr>
              <a:buSzPct val="100000"/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Calibri" charset="0"/>
              </a:rPr>
              <a:t>Улучшает сон, </a:t>
            </a:r>
            <a:r>
              <a:rPr lang="ru-RU" sz="2800" dirty="0">
                <a:solidFill>
                  <a:srgbClr val="000000"/>
                </a:solidFill>
                <a:latin typeface="Calibri" charset="0"/>
              </a:rPr>
              <a:t>уменьшает </a:t>
            </a:r>
            <a:r>
              <a:rPr lang="ru-RU" sz="2800" dirty="0" smtClean="0">
                <a:solidFill>
                  <a:srgbClr val="000000"/>
                </a:solidFill>
                <a:latin typeface="Calibri" charset="0"/>
              </a:rPr>
              <a:t>беспокойство.</a:t>
            </a:r>
            <a:endParaRPr lang="ru-RU" sz="2800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4" name="Picture 15" descr="Image result for chamom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285860"/>
            <a:ext cx="3599849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5786454"/>
            <a:ext cx="37147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0" y="142852"/>
            <a:ext cx="8893175" cy="71438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ru-RU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Жеруха 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(Nasturtium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Officinale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07950" y="1340768"/>
            <a:ext cx="8785225" cy="47149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342900" indent="-341313" algn="just" eaLnBrk="1" hangingPunct="1">
              <a:buClr>
                <a:srgbClr val="254061"/>
              </a:buClr>
              <a:buSzPct val="100000"/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000" dirty="0">
                <a:solidFill>
                  <a:srgbClr val="000000"/>
                </a:solidFill>
                <a:latin typeface="Calibri" charset="0"/>
              </a:rPr>
              <a:t>Использовалась в греческие и римские времена для поддержания </a:t>
            </a:r>
            <a:r>
              <a:rPr lang="ru-RU" sz="2000" dirty="0" smtClean="0">
                <a:solidFill>
                  <a:srgbClr val="000000"/>
                </a:solidFill>
                <a:latin typeface="Calibri" charset="0"/>
              </a:rPr>
              <a:t>здоровья </a:t>
            </a:r>
            <a:r>
              <a:rPr lang="ru-RU" sz="2000" dirty="0">
                <a:solidFill>
                  <a:srgbClr val="000000"/>
                </a:solidFill>
                <a:latin typeface="Calibri" charset="0"/>
              </a:rPr>
              <a:t>печени и в качестве очищающего средства для </a:t>
            </a:r>
            <a:r>
              <a:rPr lang="ru-RU" sz="2000" dirty="0" smtClean="0">
                <a:solidFill>
                  <a:srgbClr val="000000"/>
                </a:solidFill>
                <a:latin typeface="Calibri" charset="0"/>
              </a:rPr>
              <a:t>крови.</a:t>
            </a:r>
            <a:endParaRPr lang="ru-RU" sz="2000" dirty="0">
              <a:solidFill>
                <a:srgbClr val="000000"/>
              </a:solidFill>
              <a:latin typeface="Calibri" charset="0"/>
            </a:endParaRPr>
          </a:p>
          <a:p>
            <a:pPr marL="342900" indent="-341313" algn="just" eaLnBrk="1" hangingPunct="1">
              <a:buClr>
                <a:srgbClr val="254061"/>
              </a:buClr>
              <a:buSzPct val="100000"/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Calibri" charset="0"/>
              </a:rPr>
              <a:t>Оказывает положительное воздействие на всех </a:t>
            </a:r>
            <a:r>
              <a:rPr lang="ru-RU" sz="2000" dirty="0">
                <a:solidFill>
                  <a:srgbClr val="000000"/>
                </a:solidFill>
                <a:latin typeface="Calibri" charset="0"/>
              </a:rPr>
              <a:t>трех </a:t>
            </a:r>
            <a:r>
              <a:rPr lang="ru-RU" sz="2000" dirty="0" smtClean="0">
                <a:solidFill>
                  <a:srgbClr val="000000"/>
                </a:solidFill>
                <a:latin typeface="Calibri" charset="0"/>
              </a:rPr>
              <a:t>стадиях развития раковых клетках (инициирование</a:t>
            </a:r>
            <a:r>
              <a:rPr lang="ru-RU" sz="2000" dirty="0">
                <a:solidFill>
                  <a:srgbClr val="000000"/>
                </a:solidFill>
                <a:latin typeface="Calibri" charset="0"/>
              </a:rPr>
              <a:t>, пролиферация и </a:t>
            </a:r>
            <a:r>
              <a:rPr lang="ru-RU" sz="2000" dirty="0" smtClean="0">
                <a:solidFill>
                  <a:srgbClr val="000000"/>
                </a:solidFill>
                <a:latin typeface="Calibri" charset="0"/>
              </a:rPr>
              <a:t>метастазирование). </a:t>
            </a:r>
            <a:r>
              <a:rPr lang="ru-RU" sz="2000" dirty="0">
                <a:solidFill>
                  <a:srgbClr val="000000"/>
                </a:solidFill>
                <a:latin typeface="Calibri" charset="0"/>
              </a:rPr>
              <a:t>Д</a:t>
            </a:r>
            <a:r>
              <a:rPr lang="ru-RU" sz="2000" dirty="0" smtClean="0">
                <a:solidFill>
                  <a:srgbClr val="000000"/>
                </a:solidFill>
                <a:latin typeface="Calibri" charset="0"/>
              </a:rPr>
              <a:t>оказано</a:t>
            </a:r>
            <a:r>
              <a:rPr lang="ru-RU" sz="2000" dirty="0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ru-RU" sz="2000" dirty="0" smtClean="0">
                <a:solidFill>
                  <a:srgbClr val="000000"/>
                </a:solidFill>
                <a:latin typeface="Calibri" charset="0"/>
              </a:rPr>
              <a:t>что Жеруха </a:t>
            </a:r>
            <a:r>
              <a:rPr lang="ru-RU" sz="2000" dirty="0">
                <a:solidFill>
                  <a:srgbClr val="000000"/>
                </a:solidFill>
                <a:latin typeface="Calibri" charset="0"/>
              </a:rPr>
              <a:t>подавляет </a:t>
            </a:r>
            <a:r>
              <a:rPr lang="ru-RU" sz="2000" dirty="0" smtClean="0">
                <a:solidFill>
                  <a:srgbClr val="000000"/>
                </a:solidFill>
                <a:latin typeface="Calibri" charset="0"/>
              </a:rPr>
              <a:t>развитие рака </a:t>
            </a:r>
            <a:r>
              <a:rPr lang="ru-RU" sz="2000" dirty="0">
                <a:solidFill>
                  <a:srgbClr val="000000"/>
                </a:solidFill>
                <a:latin typeface="Calibri" charset="0"/>
              </a:rPr>
              <a:t>молочной </a:t>
            </a:r>
            <a:r>
              <a:rPr lang="ru-RU" sz="2000" dirty="0" smtClean="0">
                <a:solidFill>
                  <a:srgbClr val="000000"/>
                </a:solidFill>
                <a:latin typeface="Calibri" charset="0"/>
              </a:rPr>
              <a:t>железы.</a:t>
            </a:r>
            <a:endParaRPr lang="ru-RU" sz="2000" dirty="0">
              <a:solidFill>
                <a:srgbClr val="000000"/>
              </a:solidFill>
              <a:latin typeface="Calibri" charset="0"/>
            </a:endParaRPr>
          </a:p>
          <a:p>
            <a:pPr marL="342900" indent="-341313" algn="just">
              <a:buClr>
                <a:srgbClr val="254061"/>
              </a:buClr>
              <a:buSzPct val="100000"/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000" dirty="0">
                <a:solidFill>
                  <a:srgbClr val="000000"/>
                </a:solidFill>
                <a:latin typeface="Calibri" pitchFamily="34" charset="0"/>
              </a:rPr>
              <a:t>Увеличивает </a:t>
            </a: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</a:rPr>
              <a:t>п</a:t>
            </a:r>
            <a:r>
              <a:rPr lang="ru-RU" sz="2000" dirty="0" smtClean="0">
                <a:latin typeface="Calibri" pitchFamily="34" charset="0"/>
              </a:rPr>
              <a:t>роцесс очищения организма от конечных продуктов метаболизма, </a:t>
            </a: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</a:rPr>
              <a:t>путем увеличения ферментов 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</a:rPr>
              <a:t>печени II фазы. </a:t>
            </a:r>
            <a:endParaRPr lang="ru-RU" sz="2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1313" algn="just">
              <a:buClr>
                <a:srgbClr val="254061"/>
              </a:buClr>
              <a:buSzPct val="100000"/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</a:rPr>
              <a:t>80 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</a:rPr>
              <a:t>г в день в течение 8 недель могут уменьшить повреждение </a:t>
            </a: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</a:rPr>
              <a:t>ДНК.</a:t>
            </a:r>
            <a:endParaRPr lang="ru-RU" sz="2000" dirty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1313" algn="just" eaLnBrk="1" hangingPunct="1">
              <a:buClr>
                <a:srgbClr val="254061"/>
              </a:buClr>
              <a:buSzPct val="100000"/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</a:rPr>
              <a:t>Жеруха трава 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</a:rPr>
              <a:t>для женщин в </a:t>
            </a:r>
            <a:r>
              <a:rPr lang="ru-RU" sz="2000" dirty="0" err="1" smtClean="0">
                <a:solidFill>
                  <a:srgbClr val="000000"/>
                </a:solidFill>
                <a:latin typeface="Calibri" pitchFamily="34" charset="0"/>
              </a:rPr>
              <a:t>постменопаузные</a:t>
            </a: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</a:rPr>
              <a:t>годы - улучшает когнитивную функцию и уменьшает </a:t>
            </a: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</a:rPr>
              <a:t>остеопороз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4" name="Picture 17" descr="Image result for watercr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4500570"/>
            <a:ext cx="3214710" cy="175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5715016"/>
            <a:ext cx="37147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71438" y="115888"/>
            <a:ext cx="8893175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ru-RU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Витамин Е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19" descr="Image result for vitamin 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000372"/>
            <a:ext cx="437645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85786" y="1341438"/>
            <a:ext cx="7143800" cy="2087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342900" indent="-341313" eaLnBrk="1" hangingPunct="1">
              <a:buClr>
                <a:srgbClr val="254061"/>
              </a:buClr>
              <a:buSzPct val="100000"/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dirty="0">
                <a:solidFill>
                  <a:srgbClr val="000000"/>
                </a:solidFill>
                <a:latin typeface="Calibri" charset="0"/>
              </a:rPr>
              <a:t>Помогает убирать упрямые </a:t>
            </a:r>
            <a:r>
              <a:rPr lang="ru-RU" sz="2400" dirty="0" smtClean="0">
                <a:solidFill>
                  <a:srgbClr val="000000"/>
                </a:solidFill>
                <a:latin typeface="Calibri" charset="0"/>
              </a:rPr>
              <a:t>растяжки на коже.</a:t>
            </a:r>
          </a:p>
          <a:p>
            <a:pPr marL="342900" indent="-341313" eaLnBrk="1" hangingPunct="1">
              <a:buClr>
                <a:srgbClr val="254061"/>
              </a:buClr>
              <a:buSzPct val="100000"/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Calibri" charset="0"/>
              </a:rPr>
              <a:t>Делает кожу мягкой, эластичной, упругой </a:t>
            </a:r>
            <a:r>
              <a:rPr lang="ru-RU" sz="2400" dirty="0">
                <a:solidFill>
                  <a:srgbClr val="000000"/>
                </a:solidFill>
                <a:latin typeface="Calibri" charset="0"/>
              </a:rPr>
              <a:t>и здоровой.</a:t>
            </a:r>
          </a:p>
          <a:p>
            <a:pPr marL="342900" indent="-341313" eaLnBrk="1" hangingPunct="1">
              <a:buClr>
                <a:srgbClr val="254061"/>
              </a:buClr>
              <a:buSzPct val="100000"/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Calibri" charset="0"/>
              </a:rPr>
              <a:t>Уменьшает приливы при менопаузе. </a:t>
            </a:r>
            <a:endParaRPr lang="ru-RU" sz="2400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970" y="5857892"/>
            <a:ext cx="342903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71438" y="115888"/>
            <a:ext cx="8893175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ru-RU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Использование крема «Природное Равновесие»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7542" y="1603489"/>
            <a:ext cx="6840538" cy="426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342900" indent="-341313" algn="just" eaLnBrk="1" hangingPunct="1">
              <a:buClr>
                <a:srgbClr val="254061"/>
              </a:buClr>
              <a:buSzPct val="100000"/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800" b="1" dirty="0">
                <a:solidFill>
                  <a:srgbClr val="000000"/>
                </a:solidFill>
                <a:latin typeface="Calibri" charset="0"/>
              </a:rPr>
              <a:t>Предменструальные симптомы (ПМС):</a:t>
            </a:r>
            <a:r>
              <a:rPr lang="ru-RU" sz="2800" dirty="0">
                <a:solidFill>
                  <a:srgbClr val="000000"/>
                </a:solidFill>
                <a:latin typeface="Calibri" charset="0"/>
              </a:rPr>
              <a:t> начинайте применять </a:t>
            </a:r>
            <a:r>
              <a:rPr lang="ru-RU" sz="2800" dirty="0" smtClean="0">
                <a:solidFill>
                  <a:srgbClr val="000000"/>
                </a:solidFill>
                <a:latin typeface="Calibri" charset="0"/>
              </a:rPr>
              <a:t>крем понемногу за неделю до наступления </a:t>
            </a:r>
            <a:r>
              <a:rPr lang="ru-RU" sz="2800" dirty="0" err="1" smtClean="0">
                <a:solidFill>
                  <a:srgbClr val="000000"/>
                </a:solidFill>
                <a:latin typeface="Calibri" charset="0"/>
              </a:rPr>
              <a:t>менсиса</a:t>
            </a:r>
            <a:r>
              <a:rPr lang="ru-RU" sz="28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Calibri" charset="0"/>
              </a:rPr>
              <a:t>и увеличивайте в течении </a:t>
            </a:r>
            <a:r>
              <a:rPr lang="ru-RU" sz="2800" dirty="0" smtClean="0">
                <a:solidFill>
                  <a:srgbClr val="000000"/>
                </a:solidFill>
                <a:latin typeface="Calibri" charset="0"/>
              </a:rPr>
              <a:t>недели.</a:t>
            </a:r>
            <a:endParaRPr lang="ru-RU" sz="2800" dirty="0">
              <a:solidFill>
                <a:srgbClr val="000000"/>
              </a:solidFill>
              <a:latin typeface="Calibri" charset="0"/>
            </a:endParaRPr>
          </a:p>
          <a:p>
            <a:pPr marL="342900" indent="-341313" algn="just" eaLnBrk="1" hangingPunct="1">
              <a:buClr>
                <a:srgbClr val="254061"/>
              </a:buClr>
              <a:buSzPct val="100000"/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800" b="1" dirty="0">
                <a:solidFill>
                  <a:srgbClr val="000000"/>
                </a:solidFill>
                <a:latin typeface="Calibri" charset="0"/>
              </a:rPr>
              <a:t>Женщины с </a:t>
            </a:r>
            <a:r>
              <a:rPr lang="ru-RU" sz="2800" b="1" dirty="0" smtClean="0">
                <a:solidFill>
                  <a:srgbClr val="000000"/>
                </a:solidFill>
                <a:latin typeface="Calibri" charset="0"/>
              </a:rPr>
              <a:t>менструацией </a:t>
            </a:r>
            <a:r>
              <a:rPr lang="ru-RU" sz="2800" dirty="0" smtClean="0">
                <a:solidFill>
                  <a:srgbClr val="000000"/>
                </a:solidFill>
                <a:latin typeface="Calibri" charset="0"/>
              </a:rPr>
              <a:t>используют крем </a:t>
            </a:r>
            <a:r>
              <a:rPr lang="ru-RU" sz="2800" dirty="0">
                <a:solidFill>
                  <a:srgbClr val="000000"/>
                </a:solidFill>
                <a:latin typeface="Calibri" charset="0"/>
              </a:rPr>
              <a:t>14 дней в месяц, начиная со времени </a:t>
            </a:r>
            <a:r>
              <a:rPr lang="ru-RU" sz="2800" dirty="0" smtClean="0">
                <a:solidFill>
                  <a:srgbClr val="000000"/>
                </a:solidFill>
                <a:latin typeface="Calibri" charset="0"/>
              </a:rPr>
              <a:t>овуляции.</a:t>
            </a:r>
          </a:p>
          <a:p>
            <a:pPr marL="342900" indent="-341313" algn="just" eaLnBrk="1" hangingPunct="1">
              <a:buClr>
                <a:srgbClr val="254061"/>
              </a:buClr>
              <a:buSzPct val="100000"/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800" b="1" dirty="0" smtClean="0">
                <a:solidFill>
                  <a:srgbClr val="000000"/>
                </a:solidFill>
                <a:latin typeface="Calibri" charset="0"/>
              </a:rPr>
              <a:t>Постменопауза</a:t>
            </a:r>
            <a:r>
              <a:rPr lang="ru-RU" sz="2800" b="1" dirty="0">
                <a:solidFill>
                  <a:srgbClr val="000000"/>
                </a:solidFill>
                <a:latin typeface="Calibri" charset="0"/>
              </a:rPr>
              <a:t>: </a:t>
            </a:r>
            <a:r>
              <a:rPr lang="ru-RU" sz="2800" dirty="0">
                <a:solidFill>
                  <a:srgbClr val="000000"/>
                </a:solidFill>
                <a:latin typeface="Calibri" charset="0"/>
              </a:rPr>
              <a:t>применять 21 день в месяц, </a:t>
            </a:r>
            <a:r>
              <a:rPr lang="ru-RU" sz="2800" dirty="0" smtClean="0">
                <a:solidFill>
                  <a:srgbClr val="000000"/>
                </a:solidFill>
                <a:latin typeface="Calibri" charset="0"/>
              </a:rPr>
              <a:t>воздерживаясь от применения в течении 7- ми </a:t>
            </a:r>
            <a:r>
              <a:rPr lang="ru-RU" sz="2800" dirty="0">
                <a:solidFill>
                  <a:srgbClr val="000000"/>
                </a:solidFill>
                <a:latin typeface="Calibri" charset="0"/>
              </a:rPr>
              <a:t>дней </a:t>
            </a:r>
            <a:r>
              <a:rPr lang="ru-RU" sz="2800" dirty="0" smtClean="0">
                <a:solidFill>
                  <a:srgbClr val="000000"/>
                </a:solidFill>
                <a:latin typeface="Calibri" charset="0"/>
              </a:rPr>
              <a:t>в месяц.</a:t>
            </a:r>
            <a:endParaRPr lang="ru-RU" sz="2800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4" name="Picture 6" descr="Natural Balance Russ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1643050"/>
            <a:ext cx="1827216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5786454"/>
            <a:ext cx="37147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142976" y="1928802"/>
            <a:ext cx="2714644" cy="1143008"/>
          </a:xfrm>
        </p:spPr>
        <p:txBody>
          <a:bodyPr>
            <a:normAutofit/>
          </a:bodyPr>
          <a:lstStyle/>
          <a:p>
            <a:pPr algn="ctr">
              <a:buClr>
                <a:srgbClr val="000000"/>
              </a:buClr>
              <a:buSzPct val="100000"/>
              <a:buNone/>
              <a:tabLst>
                <a:tab pos="40798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altLang="en-US" sz="2800" b="1" dirty="0" smtClean="0">
                <a:solidFill>
                  <a:srgbClr val="C5000B"/>
                </a:solidFill>
                <a:latin typeface="Calibri" charset="0"/>
              </a:rPr>
              <a:t>Д-Р ЛЭРРИ</a:t>
            </a:r>
          </a:p>
          <a:p>
            <a:pPr algn="ctr">
              <a:buClr>
                <a:srgbClr val="000000"/>
              </a:buClr>
              <a:buSzPct val="100000"/>
              <a:buNone/>
              <a:tabLst>
                <a:tab pos="40798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altLang="en-US" sz="3600" b="1" dirty="0" smtClean="0">
                <a:solidFill>
                  <a:srgbClr val="C5000B"/>
                </a:solidFill>
                <a:latin typeface="Calibri" charset="0"/>
              </a:rPr>
              <a:t>МАЙЛЭМ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/>
          </a:bodyPr>
          <a:lstStyle/>
          <a:p>
            <a:pPr algn="ctr"/>
            <a:r>
              <a:rPr lang="ru-RU" altLang="en-US" sz="1400" dirty="0" smtClean="0">
                <a:solidFill>
                  <a:schemeClr val="tx1"/>
                </a:solidFill>
              </a:rPr>
              <a:t>Д-р </a:t>
            </a:r>
            <a:r>
              <a:rPr lang="ru-RU" altLang="en-US" sz="1400" dirty="0" err="1" smtClean="0">
                <a:solidFill>
                  <a:schemeClr val="tx1"/>
                </a:solidFill>
              </a:rPr>
              <a:t>Лери</a:t>
            </a:r>
            <a:r>
              <a:rPr lang="ru-RU" altLang="en-US" sz="1400" dirty="0" smtClean="0">
                <a:solidFill>
                  <a:schemeClr val="tx1"/>
                </a:solidFill>
              </a:rPr>
              <a:t> </a:t>
            </a:r>
            <a:r>
              <a:rPr lang="ru-RU" altLang="en-US" sz="1400" dirty="0" err="1" smtClean="0">
                <a:solidFill>
                  <a:schemeClr val="tx1"/>
                </a:solidFill>
              </a:rPr>
              <a:t>Майлэм</a:t>
            </a:r>
            <a:r>
              <a:rPr lang="ru-RU" altLang="en-US" sz="1400" dirty="0" smtClean="0">
                <a:solidFill>
                  <a:schemeClr val="tx1"/>
                </a:solidFill>
              </a:rPr>
              <a:t>, HMD (гомеопатической медицины)</a:t>
            </a:r>
            <a:br>
              <a:rPr lang="ru-RU" altLang="en-US" sz="1400" dirty="0" smtClean="0">
                <a:solidFill>
                  <a:schemeClr val="tx1"/>
                </a:solidFill>
              </a:rPr>
            </a:br>
            <a:r>
              <a:rPr lang="ru-RU" altLang="en-US" sz="1400" dirty="0" smtClean="0">
                <a:solidFill>
                  <a:schemeClr val="tx1"/>
                </a:solidFill>
              </a:rPr>
              <a:t>Доктор философии - «Клиническое питание»</a:t>
            </a:r>
            <a:br>
              <a:rPr lang="ru-RU" altLang="en-US" sz="1400" dirty="0" smtClean="0">
                <a:solidFill>
                  <a:schemeClr val="tx1"/>
                </a:solidFill>
              </a:rPr>
            </a:br>
            <a:r>
              <a:rPr lang="ru-RU" altLang="en-US" sz="1400" dirty="0" smtClean="0">
                <a:solidFill>
                  <a:schemeClr val="tx1"/>
                </a:solidFill>
              </a:rPr>
              <a:t>Сертифицированный специалист - интегративная медицина</a:t>
            </a:r>
            <a:br>
              <a:rPr lang="ru-RU" altLang="en-US" sz="1400" dirty="0" smtClean="0">
                <a:solidFill>
                  <a:schemeClr val="tx1"/>
                </a:solidFill>
              </a:rPr>
            </a:br>
            <a:r>
              <a:rPr lang="ru-RU" altLang="en-US" sz="1400" dirty="0" smtClean="0">
                <a:solidFill>
                  <a:schemeClr val="tx1"/>
                </a:solidFill>
              </a:rPr>
              <a:t>Сертифицированный консультант по питанию (CNC)</a:t>
            </a:r>
            <a:br>
              <a:rPr lang="ru-RU" altLang="en-US" sz="1400" dirty="0" smtClean="0">
                <a:solidFill>
                  <a:schemeClr val="tx1"/>
                </a:solidFill>
              </a:rPr>
            </a:br>
            <a:r>
              <a:rPr lang="ru-RU" altLang="en-US" sz="1400" dirty="0" smtClean="0">
                <a:solidFill>
                  <a:schemeClr val="tx1"/>
                </a:solidFill>
              </a:rPr>
              <a:t>Президент - Университет Натуральной Медицины, Инк.</a:t>
            </a:r>
            <a:br>
              <a:rPr lang="ru-RU" altLang="en-US" sz="1400" dirty="0" smtClean="0">
                <a:solidFill>
                  <a:schemeClr val="tx1"/>
                </a:solidFill>
              </a:rPr>
            </a:br>
            <a:r>
              <a:rPr lang="ru-RU" altLang="en-US" sz="1400" dirty="0" smtClean="0">
                <a:solidFill>
                  <a:schemeClr val="tx1"/>
                </a:solidFill>
              </a:rPr>
              <a:t>Президент / Генеральный директор – </a:t>
            </a:r>
            <a:r>
              <a:rPr lang="ru-RU" altLang="en-US" sz="1400" dirty="0" err="1" smtClean="0">
                <a:solidFill>
                  <a:schemeClr val="tx1"/>
                </a:solidFill>
              </a:rPr>
              <a:t>Нью</a:t>
            </a:r>
            <a:r>
              <a:rPr lang="ru-RU" altLang="en-US" sz="1400" dirty="0" smtClean="0">
                <a:solidFill>
                  <a:schemeClr val="tx1"/>
                </a:solidFill>
              </a:rPr>
              <a:t> Спирит </a:t>
            </a:r>
            <a:r>
              <a:rPr lang="ru-RU" altLang="en-US" sz="1400" dirty="0" err="1" smtClean="0">
                <a:solidFill>
                  <a:schemeClr val="tx1"/>
                </a:solidFill>
              </a:rPr>
              <a:t>Нэчерелз</a:t>
            </a:r>
            <a:r>
              <a:rPr lang="ru-RU" altLang="en-US" sz="1400" dirty="0" smtClean="0">
                <a:solidFill>
                  <a:schemeClr val="tx1"/>
                </a:solidFill>
              </a:rPr>
              <a:t>, Инк.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3105835"/>
            <a:ext cx="40719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tabLst>
                <a:tab pos="40798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altLang="en-US" sz="4000" b="1" i="1" dirty="0" smtClean="0">
                <a:solidFill>
                  <a:srgbClr val="4C4C4C"/>
                </a:solidFill>
                <a:latin typeface="Calibri" charset="0"/>
              </a:rPr>
              <a:t>Преимущества крема «Природное Равновесие»</a:t>
            </a:r>
            <a:endParaRPr lang="ru-RU" altLang="en-US" sz="4000" b="1" i="1" dirty="0">
              <a:solidFill>
                <a:srgbClr val="4C4C4C"/>
              </a:solidFill>
              <a:latin typeface="Calibri" charset="0"/>
            </a:endParaRPr>
          </a:p>
        </p:txBody>
      </p:sp>
      <p:pic>
        <p:nvPicPr>
          <p:cNvPr id="5" name="Picture 2" descr="A person wearing a suit and tie&#10;&#10;Description generated with very high confiden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04752" y="1857364"/>
            <a:ext cx="3353319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5786454"/>
            <a:ext cx="414340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71438" y="115888"/>
            <a:ext cx="8893175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ru-RU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Использование крема «Природное Равновесие»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79512" y="1412776"/>
            <a:ext cx="5608645" cy="45720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342900" indent="-341313" algn="just" eaLnBrk="1" hangingPunct="1">
              <a:buClr>
                <a:srgbClr val="254061"/>
              </a:buClr>
              <a:buSzPct val="100000"/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Calibri" charset="0"/>
              </a:rPr>
              <a:t>Втирать в кожу </a:t>
            </a:r>
            <a:r>
              <a:rPr lang="ru-RU" sz="2800" dirty="0">
                <a:solidFill>
                  <a:srgbClr val="000000"/>
                </a:solidFill>
                <a:latin typeface="Calibri" charset="0"/>
              </a:rPr>
              <a:t>до полного </a:t>
            </a:r>
            <a:r>
              <a:rPr lang="ru-RU" sz="2800" dirty="0" smtClean="0">
                <a:solidFill>
                  <a:srgbClr val="000000"/>
                </a:solidFill>
                <a:latin typeface="Calibri" charset="0"/>
              </a:rPr>
              <a:t>впитывания.</a:t>
            </a:r>
            <a:endParaRPr lang="ru-RU" sz="2800" dirty="0">
              <a:solidFill>
                <a:srgbClr val="000000"/>
              </a:solidFill>
              <a:latin typeface="Calibri" charset="0"/>
            </a:endParaRPr>
          </a:p>
          <a:p>
            <a:pPr marL="342900" indent="-341313" algn="just" eaLnBrk="1" hangingPunct="1">
              <a:buClr>
                <a:srgbClr val="254061"/>
              </a:buClr>
              <a:buSzPct val="100000"/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Calibri" charset="0"/>
              </a:rPr>
              <a:t>Наносить можно  </a:t>
            </a:r>
            <a:r>
              <a:rPr lang="ru-RU" sz="2800" dirty="0">
                <a:solidFill>
                  <a:srgbClr val="000000"/>
                </a:solidFill>
                <a:latin typeface="Calibri" charset="0"/>
              </a:rPr>
              <a:t>на любую часть тела, но лучше </a:t>
            </a:r>
            <a:r>
              <a:rPr lang="ru-RU" sz="2800" dirty="0" smtClean="0">
                <a:solidFill>
                  <a:srgbClr val="000000"/>
                </a:solidFill>
                <a:latin typeface="Calibri" charset="0"/>
              </a:rPr>
              <a:t>всего крем поглощается </a:t>
            </a:r>
            <a:r>
              <a:rPr lang="ru-RU" sz="2800" dirty="0">
                <a:solidFill>
                  <a:srgbClr val="000000"/>
                </a:solidFill>
                <a:latin typeface="Calibri" charset="0"/>
              </a:rPr>
              <a:t>более </a:t>
            </a:r>
            <a:r>
              <a:rPr lang="ru-RU" sz="2800" dirty="0" smtClean="0">
                <a:solidFill>
                  <a:srgbClr val="000000"/>
                </a:solidFill>
                <a:latin typeface="Calibri" charset="0"/>
              </a:rPr>
              <a:t>тонкой и  </a:t>
            </a:r>
            <a:r>
              <a:rPr lang="ru-RU" sz="2800" dirty="0">
                <a:solidFill>
                  <a:srgbClr val="000000"/>
                </a:solidFill>
                <a:latin typeface="Calibri" charset="0"/>
              </a:rPr>
              <a:t>мягкой </a:t>
            </a:r>
            <a:r>
              <a:rPr lang="ru-RU" sz="2800" dirty="0" smtClean="0">
                <a:solidFill>
                  <a:srgbClr val="000000"/>
                </a:solidFill>
                <a:latin typeface="Calibri" charset="0"/>
              </a:rPr>
              <a:t>кожей на груди, нижней части </a:t>
            </a:r>
            <a:r>
              <a:rPr lang="ru-RU" sz="2800" dirty="0">
                <a:solidFill>
                  <a:srgbClr val="000000"/>
                </a:solidFill>
                <a:latin typeface="Calibri" charset="0"/>
              </a:rPr>
              <a:t>живота, </a:t>
            </a:r>
            <a:r>
              <a:rPr lang="ru-RU" sz="2800" dirty="0" smtClean="0">
                <a:solidFill>
                  <a:srgbClr val="000000"/>
                </a:solidFill>
                <a:latin typeface="Calibri" charset="0"/>
              </a:rPr>
              <a:t>внутренней поверхности бедер, рук, на талии и шеи. </a:t>
            </a:r>
            <a:r>
              <a:rPr lang="ru-RU" sz="2800" dirty="0">
                <a:solidFill>
                  <a:srgbClr val="000000"/>
                </a:solidFill>
                <a:latin typeface="Calibri" charset="0"/>
              </a:rPr>
              <a:t>Можно наносить на </a:t>
            </a:r>
            <a:r>
              <a:rPr lang="ru-RU" sz="2800" dirty="0" smtClean="0">
                <a:solidFill>
                  <a:srgbClr val="000000"/>
                </a:solidFill>
                <a:latin typeface="Calibri" charset="0"/>
              </a:rPr>
              <a:t>кисти и </a:t>
            </a:r>
            <a:r>
              <a:rPr lang="ru-RU" sz="2800" dirty="0">
                <a:solidFill>
                  <a:srgbClr val="000000"/>
                </a:solidFill>
                <a:latin typeface="Calibri" charset="0"/>
              </a:rPr>
              <a:t>подошвы </a:t>
            </a:r>
            <a:r>
              <a:rPr lang="ru-RU" sz="2800" dirty="0" smtClean="0">
                <a:solidFill>
                  <a:srgbClr val="000000"/>
                </a:solidFill>
                <a:latin typeface="Calibri" charset="0"/>
              </a:rPr>
              <a:t>ног.</a:t>
            </a:r>
            <a:endParaRPr lang="ru-RU" sz="2800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4" name="Picture 11" descr="crema-humectante-cuell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3" y="1928802"/>
            <a:ext cx="304449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5786454"/>
            <a:ext cx="37147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251520" y="620688"/>
            <a:ext cx="8229600" cy="518318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kumimoji="0" lang="en-US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altLang="en-US" sz="48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Дорогие </a:t>
            </a:r>
            <a:r>
              <a:rPr lang="ru-RU" altLang="en-US" sz="4800" b="1" noProof="0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женщины,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altLang="en-US" sz="4800" b="1" noProof="0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будьте здоровыми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altLang="en-US" sz="48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и счастливыми</a:t>
            </a:r>
            <a:r>
              <a:rPr lang="ru-RU" altLang="en-US" sz="4800" b="1" noProof="0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ru-RU" altLang="en-US" sz="4800" b="1" i="0" u="none" strike="noStrike" kern="1200" cap="none" spc="0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«Природное равновесие»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altLang="en-US" sz="4800" b="1" dirty="0">
                <a:solidFill>
                  <a:srgbClr val="00B05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в</a:t>
            </a:r>
            <a:r>
              <a:rPr lang="ru-RU" altLang="en-US" sz="4800" b="1" noProof="0" dirty="0" err="1" smtClean="0">
                <a:solidFill>
                  <a:srgbClr val="00B05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сегда</a:t>
            </a:r>
            <a:r>
              <a:rPr lang="ru-RU" altLang="en-US" sz="4800" b="1" noProof="0" dirty="0" smtClean="0">
                <a:solidFill>
                  <a:srgbClr val="00B05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вам поможет!</a:t>
            </a:r>
            <a:r>
              <a:rPr kumimoji="0" lang="ru-RU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5643578"/>
            <a:ext cx="37147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Natural-Balanc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71604" y="1142984"/>
            <a:ext cx="162877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51115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Новая упаковка – Больше концентрация </a:t>
            </a:r>
            <a:endParaRPr lang="ru-RU" sz="3200" dirty="0"/>
          </a:p>
        </p:txBody>
      </p:sp>
      <p:pic>
        <p:nvPicPr>
          <p:cNvPr id="6" name="Picture 8" descr="Natural Balance Russi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428736"/>
            <a:ext cx="177958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643042" y="5572140"/>
            <a:ext cx="1571636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en-US" sz="2000" b="1" dirty="0">
                <a:solidFill>
                  <a:srgbClr val="FF0000"/>
                </a:solidFill>
              </a:rPr>
              <a:t>Обычный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500694" y="5500702"/>
            <a:ext cx="2591931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en-US" sz="2000" b="1" dirty="0" smtClean="0">
                <a:solidFill>
                  <a:srgbClr val="FF0000"/>
                </a:solidFill>
              </a:rPr>
              <a:t>Экстра </a:t>
            </a:r>
            <a:r>
              <a:rPr lang="ru-RU" altLang="en-US" sz="2000" b="1" dirty="0">
                <a:solidFill>
                  <a:srgbClr val="FF0000"/>
                </a:solidFill>
              </a:rPr>
              <a:t>сильный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6215082"/>
            <a:ext cx="1714480" cy="49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право с вырезом 8"/>
          <p:cNvSpPr/>
          <p:nvPr/>
        </p:nvSpPr>
        <p:spPr>
          <a:xfrm>
            <a:off x="3786182" y="2714620"/>
            <a:ext cx="1549912" cy="714380"/>
          </a:xfrm>
          <a:prstGeom prst="notch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ctrTitle" idx="4294967295"/>
          </p:nvPr>
        </p:nvSpPr>
        <p:spPr>
          <a:xfrm>
            <a:off x="428597" y="214313"/>
            <a:ext cx="8715404" cy="714375"/>
          </a:xfrm>
        </p:spPr>
        <p:txBody>
          <a:bodyPr>
            <a:normAutofit/>
          </a:bodyPr>
          <a:lstStyle/>
          <a:p>
            <a:pPr algn="l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en-US" sz="4000" b="1" dirty="0" smtClean="0">
                <a:solidFill>
                  <a:schemeClr val="tx1"/>
                </a:solidFill>
              </a:rPr>
              <a:t>Крем «</a:t>
            </a:r>
            <a:r>
              <a:rPr lang="ru-RU" sz="4000" dirty="0" smtClean="0">
                <a:solidFill>
                  <a:schemeClr val="tx1"/>
                </a:solidFill>
              </a:rPr>
              <a:t>Природное равновесие</a:t>
            </a:r>
            <a:r>
              <a:rPr lang="ru-RU" altLang="en-US" sz="4000" b="1" dirty="0" smtClean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ubTitle" idx="4294967295"/>
          </p:nvPr>
        </p:nvSpPr>
        <p:spPr bwMode="auto">
          <a:xfrm>
            <a:off x="0" y="1268760"/>
            <a:ext cx="5842014" cy="5286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normAutofit/>
          </a:bodyPr>
          <a:lstStyle/>
          <a:p>
            <a:pPr marL="342900" indent="-341313" algn="just">
              <a:buClr>
                <a:srgbClr val="254061"/>
              </a:buClr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en-US" sz="2000" dirty="0" smtClean="0">
                <a:latin typeface="Calibri" charset="0"/>
              </a:rPr>
              <a:t>    		Крем </a:t>
            </a:r>
            <a:r>
              <a:rPr lang="ru-RU" altLang="en-US" sz="2000" b="1" dirty="0" smtClean="0">
                <a:latin typeface="Calibri" charset="0"/>
              </a:rPr>
              <a:t>«</a:t>
            </a:r>
            <a:r>
              <a:rPr lang="ru-RU" sz="2000" b="1" dirty="0" smtClean="0"/>
              <a:t>Природное равновесие</a:t>
            </a:r>
            <a:r>
              <a:rPr lang="ru-RU" altLang="en-US" sz="2000" b="1" dirty="0" smtClean="0">
                <a:latin typeface="Calibri" charset="0"/>
              </a:rPr>
              <a:t>» </a:t>
            </a:r>
            <a:r>
              <a:rPr lang="ru-RU" altLang="en-US" sz="2000" dirty="0">
                <a:solidFill>
                  <a:srgbClr val="000000"/>
                </a:solidFill>
                <a:latin typeface="Calibri" charset="0"/>
              </a:rPr>
              <a:t>предлагает естественную альтернативу </a:t>
            </a:r>
            <a:r>
              <a:rPr lang="ru-RU" altLang="en-US" sz="2000" dirty="0" smtClean="0">
                <a:solidFill>
                  <a:srgbClr val="000000"/>
                </a:solidFill>
                <a:latin typeface="Calibri" charset="0"/>
              </a:rPr>
              <a:t>прогестерону фармацевтического производства. </a:t>
            </a:r>
            <a:endParaRPr lang="ru-RU" altLang="en-US" sz="2000" dirty="0">
              <a:solidFill>
                <a:srgbClr val="000000"/>
              </a:solidFill>
              <a:latin typeface="Calibri" charset="0"/>
            </a:endParaRPr>
          </a:p>
          <a:p>
            <a:pPr marL="342900" indent="-341313" algn="just">
              <a:buClr>
                <a:srgbClr val="254061"/>
              </a:buClr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en-US" sz="2000" dirty="0" smtClean="0">
                <a:solidFill>
                  <a:srgbClr val="000000"/>
                </a:solidFill>
                <a:latin typeface="Calibri" charset="0"/>
              </a:rPr>
              <a:t>		Многие </a:t>
            </a:r>
            <a:r>
              <a:rPr lang="ru-RU" altLang="en-US" sz="2000" dirty="0">
                <a:solidFill>
                  <a:srgbClr val="000000"/>
                </a:solidFill>
                <a:latin typeface="Calibri" charset="0"/>
              </a:rPr>
              <a:t>женщины испытывали беспокойство при использовании синтетического прогестерона. Некоторые считают, что он может </a:t>
            </a:r>
            <a:r>
              <a:rPr lang="ru-RU" altLang="en-US" sz="2000" dirty="0" smtClean="0">
                <a:solidFill>
                  <a:srgbClr val="000000"/>
                </a:solidFill>
                <a:latin typeface="Calibri" charset="0"/>
              </a:rPr>
              <a:t>увеличивать риск возникновения и даже провоцировать рак </a:t>
            </a:r>
            <a:r>
              <a:rPr lang="ru-RU" altLang="en-US" sz="2000" dirty="0">
                <a:solidFill>
                  <a:srgbClr val="000000"/>
                </a:solidFill>
                <a:latin typeface="Calibri" charset="0"/>
              </a:rPr>
              <a:t>молочной </a:t>
            </a:r>
            <a:r>
              <a:rPr lang="ru-RU" altLang="en-US" sz="2000" dirty="0" smtClean="0">
                <a:solidFill>
                  <a:srgbClr val="000000"/>
                </a:solidFill>
                <a:latin typeface="Calibri" charset="0"/>
              </a:rPr>
              <a:t>железы.</a:t>
            </a:r>
          </a:p>
          <a:p>
            <a:pPr marL="342900" indent="-341313" algn="just">
              <a:buClr>
                <a:srgbClr val="254061"/>
              </a:buClr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en-US" sz="2000" dirty="0" smtClean="0">
                <a:solidFill>
                  <a:srgbClr val="000000"/>
                </a:solidFill>
                <a:latin typeface="Calibri" charset="0"/>
              </a:rPr>
              <a:t>		В связи с этим использование синтетического прогестерона для многих женщин представляет большую проблему. </a:t>
            </a:r>
          </a:p>
          <a:p>
            <a:pPr marL="342900" indent="-341313" algn="just">
              <a:buClr>
                <a:srgbClr val="254061"/>
              </a:buClr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en-US" sz="20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ru-RU" altLang="en-US" sz="2000" dirty="0" smtClean="0">
                <a:solidFill>
                  <a:srgbClr val="000000"/>
                </a:solidFill>
                <a:latin typeface="Calibri" charset="0"/>
              </a:rPr>
              <a:t>           Кроме того синтетический прогестерон имеет побочные эффекты.</a:t>
            </a:r>
            <a:endParaRPr lang="ru-RU" altLang="en-US" sz="2000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2014" y="1098438"/>
            <a:ext cx="3301986" cy="416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5429264"/>
            <a:ext cx="345283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85728"/>
            <a:ext cx="4357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3200" b="1" dirty="0" smtClean="0">
                <a:solidFill>
                  <a:srgbClr val="00B050"/>
                </a:solidFill>
              </a:rPr>
              <a:t>Побочные эффекты синтетического прогестерона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94051" y="1876740"/>
            <a:ext cx="5541187" cy="432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342900" indent="-341313" eaLnBrk="1" hangingPunct="1">
              <a:buClr>
                <a:srgbClr val="254061"/>
              </a:buClr>
              <a:buSzPct val="45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en-US" sz="2400" dirty="0">
                <a:solidFill>
                  <a:srgbClr val="000000"/>
                </a:solidFill>
                <a:latin typeface="Calibri" charset="0"/>
              </a:rPr>
              <a:t>Г</a:t>
            </a:r>
            <a:r>
              <a:rPr lang="ru-RU" altLang="en-US" sz="2400" dirty="0" smtClean="0">
                <a:solidFill>
                  <a:srgbClr val="000000"/>
                </a:solidFill>
                <a:latin typeface="Calibri" charset="0"/>
              </a:rPr>
              <a:t>оловные боли.</a:t>
            </a:r>
            <a:endParaRPr lang="ru-RU" altLang="en-US" sz="2400" dirty="0">
              <a:solidFill>
                <a:srgbClr val="000000"/>
              </a:solidFill>
              <a:latin typeface="Calibri" charset="0"/>
            </a:endParaRPr>
          </a:p>
          <a:p>
            <a:pPr marL="342900" indent="-341313" eaLnBrk="1" hangingPunct="1">
              <a:buClr>
                <a:srgbClr val="254061"/>
              </a:buClr>
              <a:buSzPct val="45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en-US" sz="2400" dirty="0">
                <a:solidFill>
                  <a:srgbClr val="000000"/>
                </a:solidFill>
                <a:latin typeface="Calibri" charset="0"/>
              </a:rPr>
              <a:t>Б</a:t>
            </a:r>
            <a:r>
              <a:rPr lang="ru-RU" altLang="en-US" sz="2400" dirty="0" smtClean="0">
                <a:solidFill>
                  <a:srgbClr val="000000"/>
                </a:solidFill>
                <a:latin typeface="Calibri" charset="0"/>
              </a:rPr>
              <a:t>олезненность </a:t>
            </a:r>
            <a:r>
              <a:rPr lang="ru-RU" altLang="en-US" sz="2400" dirty="0">
                <a:solidFill>
                  <a:srgbClr val="000000"/>
                </a:solidFill>
                <a:latin typeface="Calibri" charset="0"/>
              </a:rPr>
              <a:t>молочных </a:t>
            </a:r>
            <a:r>
              <a:rPr lang="ru-RU" altLang="en-US" sz="2400" dirty="0" smtClean="0">
                <a:solidFill>
                  <a:srgbClr val="000000"/>
                </a:solidFill>
                <a:latin typeface="Calibri" charset="0"/>
              </a:rPr>
              <a:t>желез.</a:t>
            </a:r>
            <a:endParaRPr lang="ru-RU" altLang="en-US" sz="2400" dirty="0">
              <a:solidFill>
                <a:srgbClr val="000000"/>
              </a:solidFill>
              <a:latin typeface="Calibri" charset="0"/>
            </a:endParaRPr>
          </a:p>
          <a:p>
            <a:pPr marL="342900" indent="-341313" eaLnBrk="1" hangingPunct="1">
              <a:buClr>
                <a:srgbClr val="254061"/>
              </a:buClr>
              <a:buSzPct val="45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en-US" sz="2400" dirty="0">
                <a:solidFill>
                  <a:srgbClr val="000000"/>
                </a:solidFill>
                <a:latin typeface="Calibri" charset="0"/>
              </a:rPr>
              <a:t>Р</a:t>
            </a:r>
            <a:r>
              <a:rPr lang="ru-RU" altLang="en-US" sz="2400" dirty="0" smtClean="0">
                <a:solidFill>
                  <a:srgbClr val="000000"/>
                </a:solidFill>
                <a:latin typeface="Calibri" charset="0"/>
              </a:rPr>
              <a:t>асстройство желудка.</a:t>
            </a:r>
            <a:endParaRPr lang="ru-RU" altLang="en-US" sz="2400" dirty="0">
              <a:solidFill>
                <a:srgbClr val="000000"/>
              </a:solidFill>
              <a:latin typeface="Calibri" charset="0"/>
            </a:endParaRPr>
          </a:p>
          <a:p>
            <a:pPr marL="342900" indent="-341313" eaLnBrk="1" hangingPunct="1">
              <a:buClr>
                <a:srgbClr val="254061"/>
              </a:buClr>
              <a:buSzPct val="45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en-US" sz="2400" dirty="0">
                <a:solidFill>
                  <a:srgbClr val="000000"/>
                </a:solidFill>
                <a:latin typeface="Calibri" charset="0"/>
              </a:rPr>
              <a:t>П</a:t>
            </a:r>
            <a:r>
              <a:rPr lang="ru-RU" altLang="en-US" sz="2400" dirty="0" smtClean="0">
                <a:solidFill>
                  <a:srgbClr val="000000"/>
                </a:solidFill>
                <a:latin typeface="Calibri" charset="0"/>
              </a:rPr>
              <a:t>овышенный риск </a:t>
            </a:r>
            <a:r>
              <a:rPr lang="ru-RU" altLang="en-US" sz="2400" dirty="0" err="1" smtClean="0">
                <a:solidFill>
                  <a:srgbClr val="000000"/>
                </a:solidFill>
                <a:latin typeface="Calibri" charset="0"/>
              </a:rPr>
              <a:t>тромбообразования</a:t>
            </a:r>
            <a:r>
              <a:rPr lang="ru-RU" altLang="en-US" sz="2400" dirty="0" smtClean="0">
                <a:solidFill>
                  <a:srgbClr val="000000"/>
                </a:solidFill>
                <a:latin typeface="Calibri" charset="0"/>
              </a:rPr>
              <a:t>, возникновения сердечного </a:t>
            </a:r>
            <a:r>
              <a:rPr lang="ru-RU" altLang="en-US" sz="2400" dirty="0">
                <a:solidFill>
                  <a:srgbClr val="000000"/>
                </a:solidFill>
                <a:latin typeface="Calibri" charset="0"/>
              </a:rPr>
              <a:t>приступа, </a:t>
            </a:r>
            <a:r>
              <a:rPr lang="ru-RU" altLang="en-US" sz="2400" dirty="0" smtClean="0">
                <a:solidFill>
                  <a:srgbClr val="000000"/>
                </a:solidFill>
                <a:latin typeface="Calibri" charset="0"/>
              </a:rPr>
              <a:t>инсульта.</a:t>
            </a:r>
          </a:p>
          <a:p>
            <a:pPr marL="342900" indent="-341313" eaLnBrk="1" hangingPunct="1">
              <a:buClr>
                <a:srgbClr val="254061"/>
              </a:buClr>
              <a:buSzPct val="45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en-US" sz="2400" dirty="0" smtClean="0">
                <a:solidFill>
                  <a:srgbClr val="000000"/>
                </a:solidFill>
                <a:latin typeface="Calibri" charset="0"/>
              </a:rPr>
              <a:t>Провоцирование развития рака </a:t>
            </a:r>
            <a:r>
              <a:rPr lang="ru-RU" altLang="en-US" sz="2400" dirty="0">
                <a:solidFill>
                  <a:srgbClr val="000000"/>
                </a:solidFill>
                <a:latin typeface="Calibri" charset="0"/>
              </a:rPr>
              <a:t>молочной </a:t>
            </a:r>
            <a:r>
              <a:rPr lang="ru-RU" altLang="en-US" sz="2400" dirty="0" smtClean="0">
                <a:solidFill>
                  <a:srgbClr val="000000"/>
                </a:solidFill>
                <a:latin typeface="Calibri" charset="0"/>
              </a:rPr>
              <a:t>железы.</a:t>
            </a:r>
            <a:endParaRPr lang="ru-RU" altLang="en-US" sz="2400" dirty="0">
              <a:solidFill>
                <a:srgbClr val="000000"/>
              </a:solidFill>
              <a:latin typeface="Calibri" charset="0"/>
            </a:endParaRPr>
          </a:p>
          <a:p>
            <a:pPr marL="342900" indent="-341313" eaLnBrk="1" hangingPunct="1">
              <a:buClr>
                <a:srgbClr val="254061"/>
              </a:buClr>
              <a:buSzPct val="45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en-US" sz="2400" dirty="0" smtClean="0">
                <a:solidFill>
                  <a:srgbClr val="000000"/>
                </a:solidFill>
                <a:latin typeface="Calibri" charset="0"/>
              </a:rPr>
              <a:t>Повышенный риск </a:t>
            </a:r>
            <a:r>
              <a:rPr lang="ru-RU" altLang="en-US" sz="2400" dirty="0">
                <a:solidFill>
                  <a:srgbClr val="000000"/>
                </a:solidFill>
                <a:latin typeface="Calibri" charset="0"/>
              </a:rPr>
              <a:t>развития </a:t>
            </a:r>
            <a:r>
              <a:rPr lang="ru-RU" altLang="en-US" sz="2400" dirty="0" smtClean="0">
                <a:solidFill>
                  <a:srgbClr val="000000"/>
                </a:solidFill>
                <a:latin typeface="Calibri" charset="0"/>
              </a:rPr>
              <a:t>деменции.</a:t>
            </a:r>
            <a:endParaRPr lang="ru-RU" altLang="en-US" sz="2400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4" name="Picture 5" descr="Image result for headach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357166"/>
            <a:ext cx="321471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stomachach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000372"/>
            <a:ext cx="318689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6019800"/>
            <a:ext cx="37147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107950" y="274638"/>
            <a:ext cx="8785225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ru-RU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Основные ингредиенты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07950" y="1482727"/>
            <a:ext cx="5392744" cy="46609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342900" indent="-341313" eaLnBrk="1" hangingPunct="1">
              <a:buClr>
                <a:srgbClr val="254061"/>
              </a:buClr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en-US" sz="2800" dirty="0">
                <a:solidFill>
                  <a:srgbClr val="000000"/>
                </a:solidFill>
                <a:latin typeface="Calibri" charset="0"/>
              </a:rPr>
              <a:t>Основной ингредиент «Природного Равновесия» получен из </a:t>
            </a:r>
            <a:r>
              <a:rPr lang="ru-RU" altLang="en-US" sz="2800" dirty="0" smtClean="0">
                <a:solidFill>
                  <a:srgbClr val="000000"/>
                </a:solidFill>
                <a:latin typeface="Calibri" charset="0"/>
              </a:rPr>
              <a:t>корней мексиканского дикого </a:t>
            </a:r>
            <a:r>
              <a:rPr lang="ru-RU" altLang="en-US" sz="2800" dirty="0">
                <a:solidFill>
                  <a:srgbClr val="000000"/>
                </a:solidFill>
                <a:latin typeface="Calibri" charset="0"/>
              </a:rPr>
              <a:t>ямса (</a:t>
            </a:r>
            <a:r>
              <a:rPr lang="ru-RU" altLang="en-US" sz="2800" dirty="0" err="1">
                <a:solidFill>
                  <a:srgbClr val="000000"/>
                </a:solidFill>
                <a:latin typeface="Calibri" charset="0"/>
              </a:rPr>
              <a:t>Dioscorea</a:t>
            </a:r>
            <a:r>
              <a:rPr lang="ru-RU" altLang="en-US" sz="28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ru-RU" altLang="en-US" sz="2800" dirty="0" err="1">
                <a:solidFill>
                  <a:srgbClr val="000000"/>
                </a:solidFill>
                <a:latin typeface="Calibri" charset="0"/>
              </a:rPr>
              <a:t>Villosa</a:t>
            </a:r>
            <a:r>
              <a:rPr lang="ru-RU" altLang="en-US" sz="2800" dirty="0" smtClean="0">
                <a:solidFill>
                  <a:srgbClr val="000000"/>
                </a:solidFill>
                <a:latin typeface="Calibri" charset="0"/>
              </a:rPr>
              <a:t>).</a:t>
            </a:r>
            <a:endParaRPr lang="ru-RU" altLang="en-US" sz="2800" dirty="0">
              <a:solidFill>
                <a:srgbClr val="000000"/>
              </a:solidFill>
              <a:latin typeface="Calibri" charset="0"/>
            </a:endParaRPr>
          </a:p>
          <a:p>
            <a:pPr marL="342900" indent="-341313" eaLnBrk="1" hangingPunct="1">
              <a:buClr>
                <a:srgbClr val="254061"/>
              </a:buClr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en-US" sz="2800" dirty="0" smtClean="0">
                <a:solidFill>
                  <a:srgbClr val="000000"/>
                </a:solidFill>
                <a:latin typeface="Calibri" charset="0"/>
              </a:rPr>
              <a:t>Корни дикого ямса содержат </a:t>
            </a:r>
            <a:r>
              <a:rPr lang="ru-RU" altLang="en-US" sz="2800" dirty="0" err="1">
                <a:solidFill>
                  <a:srgbClr val="000000"/>
                </a:solidFill>
                <a:latin typeface="Calibri" charset="0"/>
              </a:rPr>
              <a:t>гликозидные</a:t>
            </a:r>
            <a:r>
              <a:rPr lang="ru-RU" altLang="en-US" sz="2800" dirty="0">
                <a:solidFill>
                  <a:srgbClr val="000000"/>
                </a:solidFill>
                <a:latin typeface="Calibri" charset="0"/>
              </a:rPr>
              <a:t> и стероидные сапонины, </a:t>
            </a:r>
            <a:r>
              <a:rPr lang="ru-RU" altLang="en-US" sz="2800" dirty="0" err="1">
                <a:solidFill>
                  <a:srgbClr val="000000"/>
                </a:solidFill>
                <a:latin typeface="Calibri" charset="0"/>
              </a:rPr>
              <a:t>диосгенин</a:t>
            </a:r>
            <a:r>
              <a:rPr lang="ru-RU" altLang="en-US" sz="2800" dirty="0">
                <a:solidFill>
                  <a:srgbClr val="000000"/>
                </a:solidFill>
                <a:latin typeface="Calibri" charset="0"/>
              </a:rPr>
              <a:t>, алкалоиды, танины и </a:t>
            </a:r>
            <a:r>
              <a:rPr lang="ru-RU" altLang="en-US" sz="2800" dirty="0" err="1" smtClean="0">
                <a:solidFill>
                  <a:srgbClr val="000000"/>
                </a:solidFill>
                <a:latin typeface="Calibri" charset="0"/>
              </a:rPr>
              <a:t>фитостеролы</a:t>
            </a:r>
            <a:r>
              <a:rPr lang="ru-RU" altLang="en-US" sz="2800" dirty="0" smtClean="0">
                <a:solidFill>
                  <a:srgbClr val="000000"/>
                </a:solidFill>
                <a:latin typeface="Calibri" charset="0"/>
              </a:rPr>
              <a:t>.</a:t>
            </a:r>
            <a:endParaRPr lang="ru-RU" altLang="en-US" sz="2800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4" name="Picture 4" descr="wild-yam-ro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428736"/>
            <a:ext cx="3578219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6019800"/>
            <a:ext cx="37147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0825" y="836712"/>
            <a:ext cx="4892679" cy="6286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1587" eaLnBrk="1" hangingPunct="1">
              <a:buClr>
                <a:srgbClr val="254061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en-US" sz="2800" dirty="0">
                <a:solidFill>
                  <a:srgbClr val="000000"/>
                </a:solidFill>
                <a:latin typeface="Calibri" charset="0"/>
              </a:rPr>
              <a:t>К</a:t>
            </a:r>
            <a:r>
              <a:rPr lang="ru-RU" altLang="en-US" sz="2800" dirty="0" smtClean="0">
                <a:solidFill>
                  <a:srgbClr val="000000"/>
                </a:solidFill>
                <a:latin typeface="Calibri" charset="0"/>
              </a:rPr>
              <a:t>орни </a:t>
            </a:r>
            <a:r>
              <a:rPr lang="ru-RU" altLang="en-US" sz="2800" dirty="0">
                <a:solidFill>
                  <a:srgbClr val="000000"/>
                </a:solidFill>
                <a:latin typeface="Calibri" charset="0"/>
              </a:rPr>
              <a:t>дикого ямса содержат небольшое количество </a:t>
            </a:r>
            <a:r>
              <a:rPr lang="ru-RU" altLang="en-US" sz="2800" dirty="0" err="1" smtClean="0">
                <a:solidFill>
                  <a:srgbClr val="000000"/>
                </a:solidFill>
                <a:latin typeface="Calibri" charset="0"/>
              </a:rPr>
              <a:t>диосгенина</a:t>
            </a:r>
            <a:r>
              <a:rPr lang="ru-RU" altLang="en-US" sz="2800" dirty="0" smtClean="0">
                <a:solidFill>
                  <a:srgbClr val="000000"/>
                </a:solidFill>
                <a:latin typeface="Calibri" charset="0"/>
              </a:rPr>
              <a:t>, но</a:t>
            </a:r>
            <a:r>
              <a:rPr lang="ru-RU" altLang="en-US" sz="28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ru-RU" altLang="en-US" sz="2800" dirty="0" smtClean="0">
                <a:solidFill>
                  <a:srgbClr val="000000"/>
                </a:solidFill>
                <a:latin typeface="Calibri" charset="0"/>
              </a:rPr>
              <a:t>благодаря </a:t>
            </a:r>
          </a:p>
          <a:p>
            <a:pPr marL="1587" eaLnBrk="1" hangingPunct="1">
              <a:buClr>
                <a:srgbClr val="254061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en-US" sz="2800" dirty="0" smtClean="0">
                <a:solidFill>
                  <a:srgbClr val="000000"/>
                </a:solidFill>
                <a:latin typeface="Calibri" charset="0"/>
              </a:rPr>
              <a:t>особенному, авторскому </a:t>
            </a:r>
            <a:r>
              <a:rPr lang="ru-RU" altLang="en-US" sz="2800" dirty="0">
                <a:solidFill>
                  <a:srgbClr val="000000"/>
                </a:solidFill>
                <a:latin typeface="Calibri" charset="0"/>
              </a:rPr>
              <a:t>процессу экстракции и концентрирования мы можем теперь увеличить концентрацию </a:t>
            </a:r>
            <a:r>
              <a:rPr lang="ru-RU" altLang="en-US" sz="2800" dirty="0" err="1">
                <a:solidFill>
                  <a:srgbClr val="000000"/>
                </a:solidFill>
                <a:latin typeface="Calibri" charset="0"/>
              </a:rPr>
              <a:t>диоксенина</a:t>
            </a:r>
            <a:r>
              <a:rPr lang="ru-RU" altLang="en-US" sz="2800" dirty="0">
                <a:solidFill>
                  <a:srgbClr val="000000"/>
                </a:solidFill>
                <a:latin typeface="Calibri" charset="0"/>
              </a:rPr>
              <a:t> примерно до 12 </a:t>
            </a:r>
            <a:r>
              <a:rPr lang="ru-RU" altLang="en-US" sz="2800" dirty="0" smtClean="0">
                <a:solidFill>
                  <a:srgbClr val="000000"/>
                </a:solidFill>
                <a:latin typeface="Calibri" charset="0"/>
              </a:rPr>
              <a:t>раз;</a:t>
            </a:r>
            <a:endParaRPr lang="ru-RU" altLang="en-US" sz="2800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3" name="Picture 4" descr="wild-yam-ro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500042"/>
            <a:ext cx="357190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5786454"/>
            <a:ext cx="37147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15739" y="665163"/>
            <a:ext cx="8712522" cy="6192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342900" indent="-341313" eaLnBrk="1" hangingPunct="1">
              <a:buClr>
                <a:srgbClr val="254061"/>
              </a:buClr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en-US" sz="2800" dirty="0">
                <a:solidFill>
                  <a:srgbClr val="000000"/>
                </a:solidFill>
                <a:latin typeface="Calibri" charset="0"/>
              </a:rPr>
              <a:t>Фармацевтическая </a:t>
            </a:r>
            <a:r>
              <a:rPr lang="ru-RU" altLang="en-US" sz="2800" dirty="0" smtClean="0">
                <a:solidFill>
                  <a:srgbClr val="000000"/>
                </a:solidFill>
                <a:latin typeface="Calibri" charset="0"/>
              </a:rPr>
              <a:t>промышленность берет </a:t>
            </a:r>
            <a:r>
              <a:rPr lang="ru-RU" altLang="en-US" sz="2800" dirty="0" err="1">
                <a:solidFill>
                  <a:srgbClr val="000000"/>
                </a:solidFill>
                <a:latin typeface="Calibri" charset="0"/>
              </a:rPr>
              <a:t>диоксенин</a:t>
            </a:r>
            <a:r>
              <a:rPr lang="ru-RU" altLang="en-US" sz="2800" dirty="0">
                <a:solidFill>
                  <a:srgbClr val="000000"/>
                </a:solidFill>
                <a:latin typeface="Calibri" charset="0"/>
              </a:rPr>
              <a:t> и </a:t>
            </a:r>
            <a:r>
              <a:rPr lang="ru-RU" altLang="en-US" sz="2800" dirty="0" smtClean="0">
                <a:solidFill>
                  <a:srgbClr val="000000"/>
                </a:solidFill>
                <a:latin typeface="Calibri" charset="0"/>
              </a:rPr>
              <a:t>процессом химической ферментации превращает </a:t>
            </a:r>
            <a:r>
              <a:rPr lang="ru-RU" altLang="en-US" sz="2800" dirty="0">
                <a:solidFill>
                  <a:srgbClr val="000000"/>
                </a:solidFill>
                <a:latin typeface="Calibri" charset="0"/>
              </a:rPr>
              <a:t>его в </a:t>
            </a:r>
            <a:r>
              <a:rPr lang="ru-RU" altLang="en-US" sz="2800" i="1" dirty="0">
                <a:solidFill>
                  <a:srgbClr val="000000"/>
                </a:solidFill>
                <a:latin typeface="Calibri" charset="0"/>
              </a:rPr>
              <a:t>«фармацевтический прогестерон». </a:t>
            </a:r>
            <a:endParaRPr lang="ru-RU" altLang="en-US" sz="2800" i="1" dirty="0" smtClean="0">
              <a:solidFill>
                <a:srgbClr val="000000"/>
              </a:solidFill>
              <a:latin typeface="Calibri" charset="0"/>
            </a:endParaRPr>
          </a:p>
          <a:p>
            <a:pPr marL="342900" indent="-341313" eaLnBrk="1" hangingPunct="1">
              <a:buClr>
                <a:srgbClr val="254061"/>
              </a:buClr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en-US" sz="2800" dirty="0" smtClean="0">
                <a:solidFill>
                  <a:srgbClr val="000000"/>
                </a:solidFill>
                <a:latin typeface="Calibri" charset="0"/>
              </a:rPr>
              <a:t>Важно понимать, </a:t>
            </a:r>
            <a:r>
              <a:rPr lang="ru-RU" altLang="en-US" sz="2800" dirty="0">
                <a:solidFill>
                  <a:srgbClr val="000000"/>
                </a:solidFill>
                <a:latin typeface="Calibri" charset="0"/>
              </a:rPr>
              <a:t>что корень дикого ямса (</a:t>
            </a:r>
            <a:r>
              <a:rPr lang="en-US" altLang="en-US" sz="2800" dirty="0">
                <a:solidFill>
                  <a:srgbClr val="000000"/>
                </a:solidFill>
                <a:latin typeface="Calibri" charset="0"/>
              </a:rPr>
              <a:t>D</a:t>
            </a:r>
            <a:r>
              <a:rPr lang="ru-RU" altLang="en-US" sz="2800" dirty="0" err="1">
                <a:solidFill>
                  <a:srgbClr val="000000"/>
                </a:solidFill>
                <a:latin typeface="Calibri" charset="0"/>
              </a:rPr>
              <a:t>ioscorea</a:t>
            </a:r>
            <a:r>
              <a:rPr lang="ru-RU" altLang="en-US" sz="2800" dirty="0">
                <a:solidFill>
                  <a:srgbClr val="000000"/>
                </a:solidFill>
                <a:latin typeface="Calibri" charset="0"/>
              </a:rPr>
              <a:t>) не содержит гормона прогестерона, но он содержит </a:t>
            </a:r>
            <a:r>
              <a:rPr lang="ru-RU" altLang="en-US" sz="2800" dirty="0" err="1">
                <a:solidFill>
                  <a:srgbClr val="000000"/>
                </a:solidFill>
                <a:latin typeface="Calibri" charset="0"/>
              </a:rPr>
              <a:t>диосгенин</a:t>
            </a:r>
            <a:r>
              <a:rPr lang="ru-RU" altLang="en-US" sz="2800" dirty="0">
                <a:solidFill>
                  <a:srgbClr val="000000"/>
                </a:solidFill>
                <a:latin typeface="Calibri" charset="0"/>
              </a:rPr>
              <a:t>, который может быть превращен в прогестерон.</a:t>
            </a:r>
          </a:p>
          <a:p>
            <a:pPr marL="342900" indent="-341313" eaLnBrk="1" hangingPunct="1">
              <a:buClr>
                <a:srgbClr val="254061"/>
              </a:buClr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en-US" sz="2800" dirty="0">
                <a:solidFill>
                  <a:srgbClr val="000000"/>
                </a:solidFill>
                <a:latin typeface="Calibri" charset="0"/>
              </a:rPr>
              <a:t>С</a:t>
            </a:r>
            <a:r>
              <a:rPr lang="ru-RU" altLang="en-US" sz="2800" dirty="0" smtClean="0">
                <a:solidFill>
                  <a:srgbClr val="000000"/>
                </a:solidFill>
                <a:latin typeface="Calibri" charset="0"/>
              </a:rPr>
              <a:t>пециалисты </a:t>
            </a:r>
            <a:r>
              <a:rPr lang="ru-RU" altLang="en-US" sz="2800" dirty="0">
                <a:solidFill>
                  <a:srgbClr val="000000"/>
                </a:solidFill>
                <a:latin typeface="Calibri" charset="0"/>
              </a:rPr>
              <a:t>по травам </a:t>
            </a:r>
            <a:r>
              <a:rPr lang="ru-RU" altLang="en-US" sz="2800" dirty="0" smtClean="0">
                <a:solidFill>
                  <a:srgbClr val="000000"/>
                </a:solidFill>
                <a:latin typeface="Calibri" charset="0"/>
              </a:rPr>
              <a:t>уже в 18 веке использовали </a:t>
            </a:r>
            <a:r>
              <a:rPr lang="ru-RU" altLang="en-US" sz="2800" dirty="0">
                <a:solidFill>
                  <a:srgbClr val="000000"/>
                </a:solidFill>
                <a:latin typeface="Calibri" charset="0"/>
              </a:rPr>
              <a:t>корень дикого ямса (</a:t>
            </a:r>
            <a:r>
              <a:rPr lang="en-US" altLang="en-US" sz="2800" dirty="0">
                <a:solidFill>
                  <a:srgbClr val="000000"/>
                </a:solidFill>
                <a:latin typeface="Calibri" charset="0"/>
              </a:rPr>
              <a:t>D</a:t>
            </a:r>
            <a:r>
              <a:rPr lang="ru-RU" altLang="en-US" sz="2800" dirty="0" err="1">
                <a:solidFill>
                  <a:srgbClr val="000000"/>
                </a:solidFill>
                <a:latin typeface="Calibri" charset="0"/>
              </a:rPr>
              <a:t>ioscorea</a:t>
            </a:r>
            <a:r>
              <a:rPr lang="ru-RU" altLang="en-US" sz="28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ru-RU" altLang="en-US" sz="2800" dirty="0" err="1">
                <a:solidFill>
                  <a:srgbClr val="000000"/>
                </a:solidFill>
                <a:latin typeface="Calibri" charset="0"/>
              </a:rPr>
              <a:t>Villosa</a:t>
            </a:r>
            <a:r>
              <a:rPr lang="ru-RU" altLang="en-US" sz="2800" dirty="0">
                <a:solidFill>
                  <a:srgbClr val="000000"/>
                </a:solidFill>
                <a:latin typeface="Calibri" charset="0"/>
              </a:rPr>
              <a:t>) для лечения менструальных судорог, </a:t>
            </a:r>
            <a:r>
              <a:rPr lang="ru-RU" altLang="en-US" sz="2800" dirty="0" smtClean="0">
                <a:solidFill>
                  <a:srgbClr val="000000"/>
                </a:solidFill>
                <a:latin typeface="Calibri" charset="0"/>
              </a:rPr>
              <a:t>болезненных колик и осложнений при родах.</a:t>
            </a:r>
            <a:endParaRPr lang="ru-RU" altLang="en-US" sz="2800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5715016"/>
            <a:ext cx="37147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07950" y="188913"/>
            <a:ext cx="4535488" cy="6192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342900" indent="-341313" eaLnBrk="1" hangingPunct="1">
              <a:buClr>
                <a:srgbClr val="254061"/>
              </a:buClr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en-US" sz="3200" dirty="0">
                <a:solidFill>
                  <a:srgbClr val="000000"/>
                </a:solidFill>
                <a:latin typeface="Calibri" charset="0"/>
              </a:rPr>
              <a:t>В 1950 году ученые обнаружили, что корень дикого ямса содержит </a:t>
            </a:r>
            <a:r>
              <a:rPr lang="ru-RU" altLang="en-US" sz="3200" dirty="0" err="1">
                <a:solidFill>
                  <a:srgbClr val="000000"/>
                </a:solidFill>
                <a:latin typeface="Calibri" charset="0"/>
              </a:rPr>
              <a:t>диоксенин</a:t>
            </a:r>
            <a:r>
              <a:rPr lang="ru-RU" altLang="en-US" sz="3200" dirty="0" smtClean="0">
                <a:solidFill>
                  <a:srgbClr val="000000"/>
                </a:solidFill>
                <a:latin typeface="Calibri" charset="0"/>
              </a:rPr>
              <a:t>.</a:t>
            </a:r>
          </a:p>
          <a:p>
            <a:pPr marL="342900" indent="-341313" eaLnBrk="1" hangingPunct="1">
              <a:buClr>
                <a:srgbClr val="254061"/>
              </a:buClr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altLang="en-US" sz="3200" dirty="0">
              <a:solidFill>
                <a:srgbClr val="000000"/>
              </a:solidFill>
              <a:latin typeface="Calibri" charset="0"/>
            </a:endParaRPr>
          </a:p>
          <a:p>
            <a:pPr marL="342900" indent="-341313" eaLnBrk="1" hangingPunct="1">
              <a:buClr>
                <a:srgbClr val="254061"/>
              </a:buClr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en-US" sz="3200" dirty="0" err="1" smtClean="0">
                <a:solidFill>
                  <a:srgbClr val="000000"/>
                </a:solidFill>
                <a:latin typeface="Calibri" charset="0"/>
              </a:rPr>
              <a:t>Диоксенин</a:t>
            </a:r>
            <a:r>
              <a:rPr lang="ru-RU" altLang="en-US" sz="32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ru-RU" altLang="en-US" sz="3200" dirty="0">
                <a:solidFill>
                  <a:srgbClr val="000000"/>
                </a:solidFill>
                <a:latin typeface="Calibri" charset="0"/>
              </a:rPr>
              <a:t>или растительный эстроген использовали для изготовления первых противозачаточных таблеток в 1960-х </a:t>
            </a:r>
            <a:r>
              <a:rPr lang="ru-RU" altLang="en-US" sz="3200" dirty="0" smtClean="0">
                <a:solidFill>
                  <a:srgbClr val="000000"/>
                </a:solidFill>
                <a:latin typeface="Calibri" charset="0"/>
              </a:rPr>
              <a:t>годах.</a:t>
            </a:r>
            <a:endParaRPr lang="ru-RU" altLang="en-US" sz="3200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3" name="Picture 10" descr="1950s scienti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57166"/>
            <a:ext cx="3923743" cy="4876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5786454"/>
            <a:ext cx="37147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271</TotalTime>
  <Words>784</Words>
  <Application>Microsoft Office PowerPoint</Application>
  <PresentationFormat>Экран (4:3)</PresentationFormat>
  <Paragraphs>108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Открытая</vt:lpstr>
      <vt:lpstr>   </vt:lpstr>
      <vt:lpstr>Д-р Лери Майлэм, HMD (гомеопатической медицины) Доктор философии - «Клиническое питание» Сертифицированный специалист - интегративная медицина Сертифицированный консультант по питанию (CNC) Президент - Университет Натуральной Медицины, Инк. Президент / Генеральный директор – Нью Спирит Нэчерелз, Инк.</vt:lpstr>
      <vt:lpstr>Новая упаковка – Больше концентрация </vt:lpstr>
      <vt:lpstr>Крем «Природное равновесие»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vagagulyan</dc:creator>
  <cp:lastModifiedBy>tsyvarev_nikolai</cp:lastModifiedBy>
  <cp:revision>29</cp:revision>
  <dcterms:created xsi:type="dcterms:W3CDTF">2018-04-20T13:17:03Z</dcterms:created>
  <dcterms:modified xsi:type="dcterms:W3CDTF">2018-04-27T07:12:09Z</dcterms:modified>
</cp:coreProperties>
</file>