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87" r:id="rId7"/>
    <p:sldId id="272" r:id="rId8"/>
    <p:sldId id="269" r:id="rId9"/>
    <p:sldId id="280" r:id="rId10"/>
    <p:sldId id="279" r:id="rId11"/>
    <p:sldId id="270" r:id="rId12"/>
    <p:sldId id="274" r:id="rId13"/>
    <p:sldId id="295" r:id="rId14"/>
    <p:sldId id="301" r:id="rId15"/>
    <p:sldId id="261" r:id="rId16"/>
    <p:sldId id="303" r:id="rId17"/>
    <p:sldId id="309" r:id="rId18"/>
    <p:sldId id="310" r:id="rId19"/>
    <p:sldId id="308" r:id="rId20"/>
    <p:sldId id="31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323" userDrawn="1">
          <p15:clr>
            <a:srgbClr val="A4A3A4"/>
          </p15:clr>
        </p15:guide>
        <p15:guide id="3" pos="5376" userDrawn="1">
          <p15:clr>
            <a:srgbClr val="A4A3A4"/>
          </p15:clr>
        </p15:guide>
        <p15:guide id="4" pos="4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0" y="702"/>
      </p:cViewPr>
      <p:guideLst>
        <p:guide orient="horz" pos="2160"/>
        <p:guide pos="2323"/>
        <p:guide pos="5376"/>
        <p:guide pos="4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5BAA-BD13-4F49-A238-FEDA7153309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B888-9C92-4658-8D1E-2F6AEEF0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5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5BAA-BD13-4F49-A238-FEDA7153309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B888-9C92-4658-8D1E-2F6AEEF0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9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5BAA-BD13-4F49-A238-FEDA7153309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B888-9C92-4658-8D1E-2F6AEEF0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3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5BAA-BD13-4F49-A238-FEDA7153309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B888-9C92-4658-8D1E-2F6AEEF0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6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5BAA-BD13-4F49-A238-FEDA7153309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B888-9C92-4658-8D1E-2F6AEEF0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10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5BAA-BD13-4F49-A238-FEDA7153309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B888-9C92-4658-8D1E-2F6AEEF0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34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5BAA-BD13-4F49-A238-FEDA7153309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B888-9C92-4658-8D1E-2F6AEEF0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5BAA-BD13-4F49-A238-FEDA7153309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B888-9C92-4658-8D1E-2F6AEEF0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80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5BAA-BD13-4F49-A238-FEDA7153309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B888-9C92-4658-8D1E-2F6AEEF0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8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5BAA-BD13-4F49-A238-FEDA7153309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B888-9C92-4658-8D1E-2F6AEEF0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53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5BAA-BD13-4F49-A238-FEDA7153309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B888-9C92-4658-8D1E-2F6AEEF0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5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5BAA-BD13-4F49-A238-FEDA7153309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9B888-9C92-4658-8D1E-2F6AEEF0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68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445224"/>
            <a:ext cx="6256784" cy="1248544"/>
          </a:xfrm>
        </p:spPr>
        <p:txBody>
          <a:bodyPr/>
          <a:lstStyle/>
          <a:p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Л.М.Шаповалова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871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5930" t="11360" r="64263" b="16116"/>
          <a:stretch/>
        </p:blipFill>
        <p:spPr bwMode="auto">
          <a:xfrm>
            <a:off x="1691680" y="332656"/>
            <a:ext cx="5400600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864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Влияние на здоровье зрительной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7762" y="980728"/>
            <a:ext cx="5060702" cy="537377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200" b="1" dirty="0"/>
              <a:t>Защитные эффекты витамина Е были показаны практически во всех тканях глаза при клинических исследованиях </a:t>
            </a:r>
            <a:r>
              <a:rPr lang="ru-RU" sz="2200" b="1" dirty="0" err="1"/>
              <a:t>in</a:t>
            </a:r>
            <a:r>
              <a:rPr lang="ru-RU" sz="2200" b="1" dirty="0"/>
              <a:t> </a:t>
            </a:r>
            <a:r>
              <a:rPr lang="ru-RU" sz="2200" b="1" dirty="0" err="1"/>
              <a:t>vitro</a:t>
            </a:r>
            <a:r>
              <a:rPr lang="ru-RU" sz="2200" b="1" dirty="0"/>
              <a:t> и </a:t>
            </a:r>
            <a:r>
              <a:rPr lang="ru-RU" sz="2200" b="1" dirty="0" err="1"/>
              <a:t>in</a:t>
            </a:r>
            <a:r>
              <a:rPr lang="ru-RU" sz="2200" b="1" dirty="0"/>
              <a:t> </a:t>
            </a:r>
            <a:r>
              <a:rPr lang="ru-RU" sz="2200" b="1" dirty="0" err="1"/>
              <a:t>vivo</a:t>
            </a:r>
            <a:r>
              <a:rPr lang="ru-RU" sz="2200" b="1" dirty="0"/>
              <a:t>. </a:t>
            </a:r>
          </a:p>
          <a:p>
            <a:pPr marL="0" indent="0">
              <a:buNone/>
            </a:pPr>
            <a:r>
              <a:rPr lang="ru-RU" sz="2200" b="1" dirty="0"/>
              <a:t>Витамин Е удваивает время выживания клеток роговицы и повышает выживаемость клеток сетчатки глаза. </a:t>
            </a:r>
          </a:p>
          <a:p>
            <a:pPr marL="0" indent="0">
              <a:buNone/>
            </a:pPr>
            <a:r>
              <a:rPr lang="ru-RU" sz="2200" b="1" dirty="0"/>
              <a:t>Витамина Е улучшает кровообращение в ретине, что оказывает положительное воздействие при диабетической </a:t>
            </a:r>
            <a:r>
              <a:rPr lang="ru-RU" sz="2200" b="1" dirty="0" err="1"/>
              <a:t>ретинопатии</a:t>
            </a:r>
            <a:r>
              <a:rPr lang="ru-RU" sz="2200" b="1" dirty="0"/>
              <a:t>. </a:t>
            </a:r>
          </a:p>
          <a:p>
            <a:pPr marL="0" indent="0">
              <a:buNone/>
            </a:pPr>
            <a:r>
              <a:rPr lang="ru-RU" sz="2200" b="1" dirty="0"/>
              <a:t>Способствует </a:t>
            </a:r>
            <a:r>
              <a:rPr lang="x-none" sz="2200" b="1" dirty="0"/>
              <a:t>сохранению зрения</a:t>
            </a:r>
            <a:r>
              <a:rPr lang="ru-RU" sz="2200" b="1" dirty="0"/>
              <a:t>,замедляя</a:t>
            </a:r>
            <a:r>
              <a:rPr lang="x-none" sz="2200" b="1" dirty="0"/>
              <a:t> </a:t>
            </a:r>
            <a:r>
              <a:rPr lang="ru-RU" sz="2200" b="1" dirty="0"/>
              <a:t>развитие</a:t>
            </a:r>
            <a:r>
              <a:rPr lang="x-none" sz="2200" b="1" dirty="0"/>
              <a:t> возрастной дегенерации макулы и катаракте. </a:t>
            </a:r>
            <a:endParaRPr lang="ru-RU" sz="2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488699"/>
            <a:ext cx="3384376" cy="470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1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Влияние на здоровье печени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7763" y="980728"/>
            <a:ext cx="5276724" cy="5306068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200" b="1" dirty="0"/>
              <a:t>В настоящее время неалкогольная жировая болезнь печени (НЖБП) является одним из самых распространенных заболеваний в </a:t>
            </a:r>
            <a:r>
              <a:rPr lang="ru-RU" sz="2200" b="1" dirty="0" err="1"/>
              <a:t>гепатологии</a:t>
            </a:r>
            <a:r>
              <a:rPr lang="ru-RU" sz="2200" b="1" dirty="0"/>
              <a:t>, приводящим к ухудшению качества жизни, </a:t>
            </a:r>
            <a:r>
              <a:rPr lang="ru-RU" sz="2200" b="1" dirty="0" err="1"/>
              <a:t>инвалидизации</a:t>
            </a:r>
            <a:r>
              <a:rPr lang="ru-RU" sz="2200" b="1" dirty="0"/>
              <a:t> и смерти.  </a:t>
            </a:r>
          </a:p>
          <a:p>
            <a:pPr marL="0" indent="0">
              <a:buNone/>
            </a:pPr>
            <a:r>
              <a:rPr lang="ru-RU" sz="2200" b="1" dirty="0"/>
              <a:t>Многочисленные исследования сообщили о положительном эффекте витамина Е на НЖБП. </a:t>
            </a:r>
          </a:p>
          <a:p>
            <a:pPr marL="0" indent="0">
              <a:buNone/>
            </a:pPr>
            <a:r>
              <a:rPr lang="ru-RU" sz="2200" b="1" dirty="0"/>
              <a:t>В недавнем ретроспективном исследовании 300 мг в  день витамина Е в течении 2-х или более лет дает обратное развитие ранее </a:t>
            </a:r>
            <a:r>
              <a:rPr lang="ru-RU" sz="2200" b="1" dirty="0" err="1"/>
              <a:t>гистологически</a:t>
            </a:r>
            <a:r>
              <a:rPr lang="ru-RU" sz="2200" b="1" dirty="0"/>
              <a:t> подтвержденного фиброза печени. </a:t>
            </a:r>
          </a:p>
        </p:txBody>
      </p:sp>
      <p:pic>
        <p:nvPicPr>
          <p:cNvPr id="5124" name="Picture 4" descr="http://doctoram.net/wp-content/uploads/2015/10/esli-bolit-pechen-chto-mozhno-e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6" r="14085"/>
          <a:stretch/>
        </p:blipFill>
        <p:spPr bwMode="auto">
          <a:xfrm>
            <a:off x="179512" y="1213011"/>
            <a:ext cx="3312368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40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8382222" cy="504056"/>
          </a:xfrm>
        </p:spPr>
        <p:txBody>
          <a:bodyPr>
            <a:noAutofit/>
          </a:bodyPr>
          <a:lstStyle/>
          <a:p>
            <a:r>
              <a:rPr lang="ru-RU" sz="2800" b="1" dirty="0"/>
              <a:t>Влияние на здоровье костно-мышечной системы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268760"/>
            <a:ext cx="8047906" cy="496751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200" b="1" dirty="0"/>
              <a:t>Витамин Е применяется при: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/>
              <a:t> мышечной дистрофии,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/>
              <a:t>дегенеративных изменениях связочного аппарата (в </a:t>
            </a:r>
            <a:r>
              <a:rPr lang="ru-RU" sz="2200" b="1" dirty="0" err="1"/>
              <a:t>т.ч</a:t>
            </a:r>
            <a:r>
              <a:rPr lang="ru-RU" sz="2200" b="1" dirty="0"/>
              <a:t>. позвоночника),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/>
              <a:t>дегенеративных изменениях суставов и мышц,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/>
              <a:t>посттравматических и постинфекционных вторичных миопатиях,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/>
              <a:t>дерматомиозитах. </a:t>
            </a:r>
          </a:p>
          <a:p>
            <a:pPr marL="0" indent="0" algn="ctr">
              <a:buNone/>
            </a:pPr>
            <a:r>
              <a:rPr lang="ru-RU" sz="2200" b="1" dirty="0"/>
              <a:t>Адекватное потребление витамина Е п</a:t>
            </a:r>
            <a:r>
              <a:rPr lang="x-none" sz="2200" b="1" dirty="0"/>
              <a:t>оддерживает</a:t>
            </a:r>
            <a:r>
              <a:rPr lang="ru-RU" sz="2200" b="1" dirty="0"/>
              <a:t> структуру и </a:t>
            </a:r>
            <a:r>
              <a:rPr lang="x-none" sz="2200" b="1" dirty="0"/>
              <a:t>функции</a:t>
            </a:r>
            <a:r>
              <a:rPr lang="ru-RU" sz="2200" b="1" dirty="0"/>
              <a:t> костной и </a:t>
            </a:r>
            <a:r>
              <a:rPr lang="x-none" sz="2200" b="1" dirty="0"/>
              <a:t>мышечной ткани</a:t>
            </a:r>
            <a:r>
              <a:rPr lang="x-none" sz="2200" dirty="0"/>
              <a:t>.</a:t>
            </a:r>
            <a:endParaRPr lang="ru-RU" sz="2200" dirty="0"/>
          </a:p>
          <a:p>
            <a:pPr marL="0" indent="0" algn="ctr">
              <a:buNone/>
            </a:pPr>
            <a:r>
              <a:rPr lang="ru-RU" sz="2200" b="1" dirty="0"/>
              <a:t>Адекватное потребление витамина Е имеет решающее значение для поддержания здоровья костей у пожилых людей, позволяет избежать синдрома слабости мышц. </a:t>
            </a:r>
          </a:p>
        </p:txBody>
      </p:sp>
    </p:spTree>
    <p:extLst>
      <p:ext uri="{BB962C8B-B14F-4D97-AF65-F5344CB8AC3E}">
        <p14:creationId xmlns:p14="http://schemas.microsoft.com/office/powerpoint/2010/main" val="4245111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698" y="548680"/>
            <a:ext cx="8784976" cy="646331"/>
          </a:xfrm>
        </p:spPr>
        <p:txBody>
          <a:bodyPr>
            <a:spAutoFit/>
          </a:bodyPr>
          <a:lstStyle/>
          <a:p>
            <a:r>
              <a:rPr lang="ru-RU" sz="3600" b="1" dirty="0"/>
              <a:t>Витамин С (</a:t>
            </a:r>
            <a:r>
              <a:rPr lang="ru-RU" sz="3600" b="1" dirty="0" err="1"/>
              <a:t>аскорбилпальмитат</a:t>
            </a:r>
            <a:r>
              <a:rPr lang="ru-RU" sz="3600" b="1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28800"/>
            <a:ext cx="7668344" cy="4358116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200" b="1" dirty="0"/>
              <a:t>Витамин С в данной рецептуре выполняет функцию восстановления и регенерации всех форм витамина Е, предотвращая его окисление, </a:t>
            </a:r>
            <a:r>
              <a:rPr lang="ru-RU" sz="2200" b="1" dirty="0" err="1"/>
              <a:t>инактивацию</a:t>
            </a:r>
            <a:r>
              <a:rPr lang="ru-RU" sz="2200" b="1" dirty="0"/>
              <a:t> и образование токсичных  метаболитов.</a:t>
            </a:r>
          </a:p>
          <a:p>
            <a:pPr marL="0" indent="0">
              <a:buNone/>
            </a:pPr>
            <a:r>
              <a:rPr lang="ru-RU" sz="2200" b="1" dirty="0"/>
              <a:t>Витамин С способен быть, как антиоксидантом, так и про-</a:t>
            </a:r>
            <a:r>
              <a:rPr lang="ru-RU" sz="2200" b="1" dirty="0" err="1"/>
              <a:t>оксидантом</a:t>
            </a:r>
            <a:r>
              <a:rPr lang="ru-RU" sz="2200" b="1" dirty="0"/>
              <a:t>, в зависимости от того, в чем нуждается организм. </a:t>
            </a:r>
          </a:p>
          <a:p>
            <a:pPr marL="0" indent="0">
              <a:buNone/>
            </a:pPr>
            <a:r>
              <a:rPr lang="ru-RU" sz="2200" b="1" dirty="0"/>
              <a:t>Витамин С оказывает </a:t>
            </a:r>
            <a:r>
              <a:rPr lang="ru-RU" sz="2200" b="1" dirty="0" err="1"/>
              <a:t>сосудо</a:t>
            </a:r>
            <a:r>
              <a:rPr lang="ru-RU" sz="2200" b="1" dirty="0"/>
              <a:t>- и </a:t>
            </a:r>
            <a:r>
              <a:rPr lang="ru-RU" sz="2200" b="1" dirty="0" err="1"/>
              <a:t>капиляроукрепляющее</a:t>
            </a:r>
            <a:r>
              <a:rPr lang="ru-RU" sz="2200" b="1" dirty="0"/>
              <a:t> действие, стимулирует восстановительные процессы в сосудистой стенке, костной ткани. </a:t>
            </a:r>
          </a:p>
          <a:p>
            <a:pPr marL="0" indent="0">
              <a:buNone/>
            </a:pPr>
            <a:r>
              <a:rPr lang="ru-RU" sz="2200" b="1" dirty="0"/>
              <a:t>Высокий уровень аскорбиновой кислоты в крови значительно снижает риск возникновения инсульта.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134054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12" y="404664"/>
            <a:ext cx="8784976" cy="646331"/>
          </a:xfrm>
        </p:spPr>
        <p:txBody>
          <a:bodyPr>
            <a:spAutoFit/>
          </a:bodyPr>
          <a:lstStyle/>
          <a:p>
            <a:r>
              <a:rPr lang="ru-RU" sz="3600" b="1" dirty="0"/>
              <a:t>Витамин С (</a:t>
            </a:r>
            <a:r>
              <a:rPr lang="ru-RU" sz="3600" b="1" dirty="0" err="1"/>
              <a:t>аскорбилпальмитат</a:t>
            </a:r>
            <a:r>
              <a:rPr lang="ru-RU" sz="3600" b="1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340768"/>
            <a:ext cx="5904056" cy="469667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200" b="1" dirty="0"/>
              <a:t>Дефицит витамина С приводит к нарушению иммунитета и повышению восприимчивости к инфекциям. </a:t>
            </a:r>
          </a:p>
          <a:p>
            <a:pPr marL="0" indent="0">
              <a:buNone/>
            </a:pPr>
            <a:r>
              <a:rPr lang="ru-RU" sz="2200" b="1" dirty="0"/>
              <a:t>Дефицит витамина С приводит к избыточному количеству холестерина в печени и увеличению риска появления камней в желчном пузыре. </a:t>
            </a:r>
          </a:p>
          <a:p>
            <a:pPr marL="0" indent="0">
              <a:buNone/>
            </a:pPr>
            <a:r>
              <a:rPr lang="ru-RU" sz="2200" b="1" dirty="0" smtClean="0"/>
              <a:t>Витамин </a:t>
            </a:r>
            <a:r>
              <a:rPr lang="ru-RU" sz="2200" b="1" dirty="0"/>
              <a:t>С  эффективен в профилактике и комплексном лечении респираторных и системных  инфекций.</a:t>
            </a:r>
          </a:p>
          <a:p>
            <a:pPr marL="0" indent="0">
              <a:buNone/>
            </a:pPr>
            <a:r>
              <a:rPr lang="ru-RU" sz="2200" b="1" dirty="0"/>
              <a:t>Витамин С может обеспечить значительную защиту кожи от возрастных изменений и разнообразный повреждений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3" b="97656" l="15625" r="83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6138"/>
          <a:stretch/>
        </p:blipFill>
        <p:spPr>
          <a:xfrm>
            <a:off x="124683" y="2204864"/>
            <a:ext cx="2647117" cy="289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50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176732"/>
              </p:ext>
            </p:extLst>
          </p:nvPr>
        </p:nvGraphicFramePr>
        <p:xfrm>
          <a:off x="323528" y="2124382"/>
          <a:ext cx="8424936" cy="401032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22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Пищевой источник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Витамин Е</a:t>
                      </a:r>
                    </a:p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мг / 100 г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Пищевой источник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Витамин Е</a:t>
                      </a:r>
                    </a:p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мг / 100 г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Масло зародышей пшеницы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136,7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томатная паста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5,37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Подсолнечное </a:t>
                      </a:r>
                      <a:r>
                        <a:rPr lang="ru-RU" sz="2000" u="none" strike="noStrike" dirty="0">
                          <a:effectLst/>
                        </a:rPr>
                        <a:t>масло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49,2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фисташки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5,21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Оливковое </a:t>
                      </a:r>
                      <a:r>
                        <a:rPr lang="ru-RU" sz="2000" u="none" strike="noStrike" dirty="0">
                          <a:effectLst/>
                        </a:rPr>
                        <a:t>масло первого отжима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21,42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куриное яйцо, желток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3,11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Лесной орех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24,98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нут (сухой)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2,61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Сладкий миндаль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23,96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масло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2,4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Арахис </a:t>
                      </a:r>
                      <a:r>
                        <a:rPr lang="ru-RU" sz="2000" u="none" strike="noStrike" dirty="0">
                          <a:effectLst/>
                        </a:rPr>
                        <a:t>(не жареный)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10,09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цикорий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2,26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8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Икра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7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низко калорийное молоко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0.04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1124744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 1936 году было обнаружено, что масло зародышей пшеницы</a:t>
            </a:r>
            <a:r>
              <a:rPr lang="ru-RU" sz="2800" dirty="0"/>
              <a:t> </a:t>
            </a:r>
            <a:r>
              <a:rPr lang="ru-RU" sz="2800" b="1" dirty="0"/>
              <a:t>наиболее богато витамином  Е </a:t>
            </a:r>
          </a:p>
        </p:txBody>
      </p:sp>
    </p:spTree>
    <p:extLst>
      <p:ext uri="{BB962C8B-B14F-4D97-AF65-F5344CB8AC3E}">
        <p14:creationId xmlns:p14="http://schemas.microsoft.com/office/powerpoint/2010/main" val="2251225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23908"/>
            <a:ext cx="8784976" cy="646331"/>
          </a:xfrm>
        </p:spPr>
        <p:txBody>
          <a:bodyPr>
            <a:spAutoFit/>
          </a:bodyPr>
          <a:lstStyle/>
          <a:p>
            <a:r>
              <a:rPr lang="ru-RU" sz="3600" b="1" dirty="0"/>
              <a:t>Масло зародышей пшеницы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548" y="1196752"/>
            <a:ext cx="8280920" cy="5189113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b="1" dirty="0"/>
              <a:t>В состав масла зародышей пшеницы входят полиненасыщенные жирные кислоты (70-80%), существенное количество в которых приходится на </a:t>
            </a:r>
            <a:r>
              <a:rPr lang="ru-RU" sz="1800" b="1" dirty="0" err="1"/>
              <a:t>линолевую</a:t>
            </a:r>
            <a:r>
              <a:rPr lang="ru-RU" sz="1800" b="1" dirty="0"/>
              <a:t> и линоленовую кислоты.  </a:t>
            </a:r>
          </a:p>
          <a:p>
            <a:pPr marL="0" indent="0">
              <a:buNone/>
            </a:pPr>
            <a:r>
              <a:rPr lang="ru-RU" sz="1800" b="1" dirty="0"/>
              <a:t>Важной составляющей масла зародышей пшеницы является </a:t>
            </a:r>
            <a:r>
              <a:rPr lang="ru-RU" sz="1800" b="1" dirty="0" err="1"/>
              <a:t>поликазанол</a:t>
            </a:r>
            <a:r>
              <a:rPr lang="ru-RU" sz="1800" b="1" dirty="0"/>
              <a:t>, который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/>
              <a:t>препятствует развитию атеросклеротических нарушений, что важно для сердечно-сосудистой системы,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/>
              <a:t>улучшает восприимчивость тканей к инсулину, может быть применен для профилактики и для лечения пациентов с диабетом,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/>
              <a:t>стимулирует активное потребление кислорода тканями во время физических нагрузок,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/>
              <a:t>улучшает нервно-мышечные функции, сокращает время двигательной реакции, повышает физическую выносливость,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/>
              <a:t>увеличивает запасы гликогена в мышцах и снижает симптомы </a:t>
            </a:r>
            <a:r>
              <a:rPr lang="ru-RU" sz="1800" b="1" dirty="0" smtClean="0"/>
              <a:t>стрессов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/>
              <a:t>эффективен </a:t>
            </a:r>
            <a:r>
              <a:rPr lang="ru-RU" sz="1800" b="1" dirty="0"/>
              <a:t>при болях в мышцах после интенсивных физических упражнений или при пониженной выносливости, а также при мышечных дистрофиях и других нервно-мышечных заболеваниях.</a:t>
            </a:r>
          </a:p>
        </p:txBody>
      </p:sp>
    </p:spTree>
    <p:extLst>
      <p:ext uri="{BB962C8B-B14F-4D97-AF65-F5344CB8AC3E}">
        <p14:creationId xmlns:p14="http://schemas.microsoft.com/office/powerpoint/2010/main" val="2535307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490792" cy="584775"/>
          </a:xfrm>
        </p:spPr>
        <p:txBody>
          <a:bodyPr wrap="square">
            <a:spAutoFit/>
          </a:bodyPr>
          <a:lstStyle/>
          <a:p>
            <a:r>
              <a:rPr lang="ru-RU" sz="3200" b="1" dirty="0"/>
              <a:t>Лецитин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0848"/>
            <a:ext cx="7922840" cy="4019562"/>
          </a:xfr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200" b="1" dirty="0"/>
              <a:t>Лецитин является важным компонентом липопротеинов плазмы крови, способствует обратному транспорту холестерина из стенок сосудов в печень и тем самым предупреждает развитие атеросклероза и других сердечно-сосудистых заболеваний.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/>
              <a:t>Улучшает работу мозга и способствует улучшению памяти и когнитивных возможностей мозга.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/>
              <a:t>Обладает </a:t>
            </a:r>
            <a:r>
              <a:rPr lang="ru-RU" sz="2200" b="1" dirty="0" err="1"/>
              <a:t>гепатопротекторным</a:t>
            </a:r>
            <a:r>
              <a:rPr lang="ru-RU" sz="2200" b="1" dirty="0"/>
              <a:t> действием, стабилизируя и повышая </a:t>
            </a:r>
            <a:r>
              <a:rPr lang="ru-RU" sz="2200" b="1" dirty="0" err="1"/>
              <a:t>детоксицирующую</a:t>
            </a:r>
            <a:r>
              <a:rPr lang="ru-RU" sz="2200" b="1" dirty="0"/>
              <a:t> и защитную функции печени.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/>
              <a:t>Прием лецитина с едой улучшает расщепление жиров и усвоение жирорастворимых витаминов.</a:t>
            </a:r>
          </a:p>
        </p:txBody>
      </p:sp>
    </p:spTree>
    <p:extLst>
      <p:ext uri="{BB962C8B-B14F-4D97-AF65-F5344CB8AC3E}">
        <p14:creationId xmlns:p14="http://schemas.microsoft.com/office/powerpoint/2010/main" val="1197808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500" y="1340768"/>
            <a:ext cx="792284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Такой состав обеспечивает высокую эффективность препарата</a:t>
            </a:r>
          </a:p>
          <a:p>
            <a:pPr marL="0" indent="0" algn="ctr">
              <a:buNone/>
            </a:pPr>
            <a:r>
              <a:rPr lang="ru-RU" sz="5200" b="1" dirty="0">
                <a:solidFill>
                  <a:srgbClr val="FF0000"/>
                </a:solidFill>
              </a:rPr>
              <a:t>Токоферол плюс</a:t>
            </a:r>
          </a:p>
          <a:p>
            <a:pPr marL="0" indent="0" algn="ctr">
              <a:buNone/>
            </a:pPr>
            <a:r>
              <a:rPr lang="ru-RU" b="1" dirty="0"/>
              <a:t> за счет взаимного усиления антиоксидантных и биологических эффектов всех компонентов. 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Это происходит за счет </a:t>
            </a:r>
            <a:r>
              <a:rPr lang="ru-RU" b="1" dirty="0" err="1"/>
              <a:t>синергичного</a:t>
            </a:r>
            <a:r>
              <a:rPr lang="ru-RU" b="1" dirty="0"/>
              <a:t> взаимодействия  (умножения), а не простого сложения полезных свойств.</a:t>
            </a:r>
          </a:p>
        </p:txBody>
      </p:sp>
    </p:spTree>
    <p:extLst>
      <p:ext uri="{BB962C8B-B14F-4D97-AF65-F5344CB8AC3E}">
        <p14:creationId xmlns:p14="http://schemas.microsoft.com/office/powerpoint/2010/main" val="4082927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2209" y="1268760"/>
            <a:ext cx="5272191" cy="584775"/>
          </a:xfrm>
        </p:spPr>
        <p:txBody>
          <a:bodyPr wrap="square">
            <a:spAutoFit/>
          </a:bodyPr>
          <a:lstStyle/>
          <a:p>
            <a:pPr algn="l"/>
            <a:r>
              <a:rPr lang="ru-RU" sz="3200" b="1" dirty="0"/>
              <a:t>Токоферол плюс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7816" y="2564904"/>
            <a:ext cx="5256584" cy="3280898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b="1" dirty="0"/>
              <a:t>Рекомендации по применению:</a:t>
            </a:r>
            <a:r>
              <a:rPr lang="ru-RU" sz="2800" dirty="0"/>
              <a:t> </a:t>
            </a:r>
          </a:p>
          <a:p>
            <a:pPr marL="0" indent="0">
              <a:buNone/>
            </a:pPr>
            <a:r>
              <a:rPr lang="ru-RU" sz="2800" dirty="0"/>
              <a:t>взрослым по 1 капсуле 1-2 раза в день во время еды.</a:t>
            </a:r>
          </a:p>
          <a:p>
            <a:pPr marL="0" indent="0">
              <a:buNone/>
            </a:pPr>
            <a:r>
              <a:rPr lang="ru-RU" sz="2800" dirty="0"/>
              <a:t>При серьезных проблемах дозу можно увеличить до 2 капсул 2-3 раза в день после консультации со специалистом.</a:t>
            </a:r>
          </a:p>
        </p:txBody>
      </p:sp>
      <p:pic>
        <p:nvPicPr>
          <p:cNvPr id="5" name="Рисунок 4" descr="http://vitamax.ru/sites/default/files/styles/single_product/public/8217t_0.png?itok=MS8V2dpJ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0" r="30000"/>
          <a:stretch/>
        </p:blipFill>
        <p:spPr bwMode="auto">
          <a:xfrm>
            <a:off x="467544" y="2060848"/>
            <a:ext cx="2304256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857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980728"/>
            <a:ext cx="5256584" cy="648072"/>
          </a:xfrm>
          <a:noFill/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5426"/>
                </a:solidFill>
              </a:rPr>
              <a:t>Токоферол </a:t>
            </a:r>
            <a:r>
              <a:rPr lang="ru-RU" b="1" dirty="0" smtClean="0">
                <a:solidFill>
                  <a:srgbClr val="005426"/>
                </a:solidFill>
              </a:rPr>
              <a:t>плюс. Состав</a:t>
            </a:r>
            <a:endParaRPr lang="ru-RU" b="1" dirty="0">
              <a:solidFill>
                <a:srgbClr val="005426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871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114645"/>
              </p:ext>
            </p:extLst>
          </p:nvPr>
        </p:nvGraphicFramePr>
        <p:xfrm>
          <a:off x="698500" y="1988840"/>
          <a:ext cx="8064896" cy="344188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930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540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90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1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8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№ п/п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3351" marR="83351" marT="41676" marB="4167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Наименование сырья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3351" marR="83351" marT="41676" marB="4167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Количество, %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3351" marR="83351" marT="41676" marB="4167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Содержание, мг/ капсула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3351" marR="83351" marT="41676" marB="4167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3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1.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3351" marR="83351" marT="41676" marB="4167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Смесь токоферолов (</a:t>
                      </a:r>
                      <a:r>
                        <a:rPr lang="en-US" sz="1800" kern="1200" dirty="0">
                          <a:effectLst/>
                        </a:rPr>
                        <a:t>D</a:t>
                      </a:r>
                      <a:r>
                        <a:rPr lang="ru-RU" sz="1800" kern="1200" dirty="0">
                          <a:effectLst/>
                        </a:rPr>
                        <a:t>-</a:t>
                      </a:r>
                      <a:r>
                        <a:rPr lang="ru-RU" sz="1800" kern="1200" dirty="0" err="1">
                          <a:effectLst/>
                        </a:rPr>
                        <a:t>альфа,бета,гамма</a:t>
                      </a:r>
                      <a:r>
                        <a:rPr lang="ru-RU" sz="1800" kern="1200" dirty="0">
                          <a:effectLst/>
                        </a:rPr>
                        <a:t>, дельта-токоферол) (Витамин Е)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3351" marR="83351" marT="41676" marB="416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10,00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3351" marR="83351" marT="41676" marB="416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100,0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3351" marR="83351" marT="41676" marB="41676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2.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3351" marR="83351" marT="41676" marB="4167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>
                          <a:effectLst/>
                        </a:rPr>
                        <a:t>Аскорбилпальмитат</a:t>
                      </a:r>
                      <a:r>
                        <a:rPr lang="ru-RU" sz="1800" kern="1200" dirty="0">
                          <a:effectLst/>
                        </a:rPr>
                        <a:t> (Витамин С)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3351" marR="83351" marT="41676" marB="416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10,00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3351" marR="83351" marT="41676" marB="416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100,0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3351" marR="83351" marT="41676" marB="41676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3.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3351" marR="83351" marT="41676" marB="4167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Масло зародышей пшеницы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3351" marR="83351" marT="41676" marB="416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74,00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3351" marR="83351" marT="41676" marB="416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740,0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3351" marR="83351" marT="41676" marB="41676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4.</a:t>
                      </a:r>
                      <a:endParaRPr lang="ru-RU" sz="105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3351" marR="83351" marT="41676" marB="4167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Лецитин соевый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3351" marR="83351" marT="41676" marB="416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6,00</a:t>
                      </a:r>
                      <a:endParaRPr lang="ru-RU" sz="105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3351" marR="83351" marT="41676" marB="416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60,0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3351" marR="83351" marT="41676" marB="41676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91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Итого: масса содержимого капсулы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3351" marR="83351" marT="41676" marB="4167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100,00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3351" marR="83351" marT="41676" marB="416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1000,0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3351" marR="83351" marT="41676" marB="41676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393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080880"/>
            <a:ext cx="5546576" cy="3416320"/>
          </a:xfr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Токоферол плюс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необходим вашему 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здоровью!</a:t>
            </a:r>
          </a:p>
        </p:txBody>
      </p:sp>
      <p:pic>
        <p:nvPicPr>
          <p:cNvPr id="5" name="Рисунок 4" descr="http://vitamax.ru/sites/default/files/styles/single_product/public/8217t_0.png?itok=MS8V2dpJ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0" r="30000"/>
          <a:stretch/>
        </p:blipFill>
        <p:spPr bwMode="auto">
          <a:xfrm>
            <a:off x="220234" y="1772816"/>
            <a:ext cx="2448272" cy="4032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951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3933384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/>
              <a:t>Витамин Е был обнаружен в 1922 году в зеленых листовых овощах. </a:t>
            </a:r>
            <a:r>
              <a:rPr lang="ru-RU" sz="2400" b="1" dirty="0" smtClean="0"/>
              <a:t>Его </a:t>
            </a:r>
            <a:r>
              <a:rPr lang="ru-RU" sz="2400" b="1" dirty="0"/>
              <a:t>научное название токоферол</a:t>
            </a:r>
            <a:r>
              <a:rPr lang="ru-RU" sz="2400" b="1" dirty="0" smtClean="0"/>
              <a:t>:</a:t>
            </a:r>
            <a:r>
              <a:rPr lang="ru-RU" sz="2400" b="1" dirty="0"/>
              <a:t> </a:t>
            </a:r>
            <a:r>
              <a:rPr lang="ru-RU" sz="2400" b="1" i="1" dirty="0" err="1"/>
              <a:t>токос</a:t>
            </a:r>
            <a:r>
              <a:rPr lang="ru-RU" sz="2400" b="1" i="1" dirty="0"/>
              <a:t> </a:t>
            </a:r>
            <a:r>
              <a:rPr lang="ru-RU" sz="2400" b="1" i="1" dirty="0" smtClean="0"/>
              <a:t>–</a:t>
            </a:r>
            <a:r>
              <a:rPr lang="ru-RU" sz="2400" b="1" dirty="0"/>
              <a:t> означает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/>
              <a:t>потомство, деторождение (витамин Е поддерживает фертильность), а </a:t>
            </a:r>
            <a:r>
              <a:rPr lang="ru-RU" sz="2400" b="1" i="1" dirty="0" err="1"/>
              <a:t>феро</a:t>
            </a:r>
            <a:r>
              <a:rPr lang="ru-RU" sz="2400" b="1" i="1" dirty="0"/>
              <a:t> – означает «несу»</a:t>
            </a:r>
            <a:r>
              <a:rPr lang="ru-RU" sz="2400" b="1" dirty="0"/>
              <a:t>. 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/>
              <a:t>В 1926 г. был впервые химически синтезирован. 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/>
              <a:t>Активность 1 мг синтетического (</a:t>
            </a:r>
            <a:r>
              <a:rPr lang="en-US" sz="2400" b="1" dirty="0"/>
              <a:t>DL</a:t>
            </a:r>
            <a:r>
              <a:rPr lang="ru-RU" sz="2400" b="1" dirty="0"/>
              <a:t> альфа</a:t>
            </a:r>
            <a:r>
              <a:rPr lang="en-US" sz="2400" b="1" dirty="0"/>
              <a:t>-</a:t>
            </a:r>
            <a:r>
              <a:rPr lang="ru-RU" sz="2400" b="1" dirty="0"/>
              <a:t>токоферола)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/>
              <a:t>равна 1 МЕ.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/>
              <a:t>Активность 1 мг натурального </a:t>
            </a:r>
            <a:endParaRPr lang="ru-RU" sz="24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/>
              <a:t>(</a:t>
            </a:r>
            <a:r>
              <a:rPr lang="en-US" sz="2400" b="1" dirty="0"/>
              <a:t>D</a:t>
            </a:r>
            <a:r>
              <a:rPr lang="ru-RU" sz="2400" b="1" dirty="0"/>
              <a:t> альфа</a:t>
            </a:r>
            <a:r>
              <a:rPr lang="en-US" sz="2400" b="1" dirty="0"/>
              <a:t>-</a:t>
            </a:r>
            <a:r>
              <a:rPr lang="ru-RU" sz="2400" b="1" dirty="0"/>
              <a:t>токоферола</a:t>
            </a:r>
            <a:r>
              <a:rPr lang="en-US" sz="2400" b="1" dirty="0"/>
              <a:t>) </a:t>
            </a:r>
            <a:r>
              <a:rPr lang="ru-RU" sz="2400" b="1" dirty="0" smtClean="0"/>
              <a:t>равна </a:t>
            </a:r>
            <a:r>
              <a:rPr lang="ru-RU" sz="2400" b="1" dirty="0"/>
              <a:t>1,36 МЕ.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Натуральный Токоферол значительно эффективнее</a:t>
            </a:r>
            <a:r>
              <a:rPr lang="ru-RU" sz="2800" b="1" dirty="0" smtClean="0">
                <a:solidFill>
                  <a:srgbClr val="FF0000"/>
                </a:solidFill>
              </a:rPr>
              <a:t>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3441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8028892" cy="4696670"/>
          </a:xfr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200" b="1" dirty="0"/>
              <a:t>Природный витамин Е (натуральная смесь – изомеров альфа-, бета-, гама- и дельта токоферолов)</a:t>
            </a:r>
            <a:r>
              <a:rPr lang="ru-RU" sz="2200" dirty="0"/>
              <a:t>  </a:t>
            </a:r>
            <a:r>
              <a:rPr lang="ru-RU" sz="2200" b="1" dirty="0"/>
              <a:t>обладает антиоксидантной активностью.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/>
              <a:t>Считается, что основной функцией витамина Е является его способность защищать клеточные мембраны от повреждений, обусловленных окислительным стрессом.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/>
              <a:t>Доказана способность α-токоферола подавлять рост опухолевых клеток. При низком содержании витамина Е в крови повышается риск развития всех видов опухолей (особенно это касается рака толстой кишки, дисплазии и рака шейки матки, рака груди и рака горла).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/>
              <a:t>Витамин Е является регулятором энергетического метаболизма, участвует в регуляции биосинтеза РНК. </a:t>
            </a:r>
          </a:p>
        </p:txBody>
      </p:sp>
    </p:spTree>
    <p:extLst>
      <p:ext uri="{BB962C8B-B14F-4D97-AF65-F5344CB8AC3E}">
        <p14:creationId xmlns:p14="http://schemas.microsoft.com/office/powerpoint/2010/main" val="1141346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84784"/>
            <a:ext cx="7848600" cy="4154984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/>
              <a:t>Природный витамин Е (натуральная смесь – изомеров альфа-, бета-, гама- и дельта токоферолов)</a:t>
            </a:r>
            <a:r>
              <a:rPr lang="ru-RU" sz="24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/>
              <a:t>о</a:t>
            </a:r>
            <a:r>
              <a:rPr lang="x-none" sz="2400" b="1" dirty="0"/>
              <a:t>беспечивает стабильность эритроцитов и тем самым улучшает транспорт кислорода кровью</a:t>
            </a:r>
            <a:r>
              <a:rPr lang="ru-RU" sz="2400" b="1" dirty="0"/>
              <a:t>,</a:t>
            </a:r>
            <a:r>
              <a:rPr lang="x-none" sz="2400" b="1" dirty="0"/>
              <a:t> </a:t>
            </a:r>
            <a:endParaRPr lang="ru-RU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/>
              <a:t>с</a:t>
            </a:r>
            <a:r>
              <a:rPr lang="x-none" sz="2400" b="1" dirty="0"/>
              <a:t>пособстствует улучшению памяти</a:t>
            </a:r>
            <a:r>
              <a:rPr lang="ru-RU" sz="2400" b="1" dirty="0"/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/>
              <a:t>н</a:t>
            </a:r>
            <a:r>
              <a:rPr lang="x-none" sz="2400" b="1" dirty="0"/>
              <a:t>ормализует иммунитет, </a:t>
            </a:r>
            <a:endParaRPr lang="ru-RU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/>
              <a:t>предупреждает повышение проницаемости и ломкости капилляров,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/>
              <a:t>с</a:t>
            </a:r>
            <a:r>
              <a:rPr lang="x-none" sz="2400" b="1" dirty="0"/>
              <a:t>пособствует повышени</a:t>
            </a:r>
            <a:r>
              <a:rPr lang="ru-RU" sz="2400" b="1" dirty="0"/>
              <a:t>ю</a:t>
            </a:r>
            <a:r>
              <a:rPr lang="x-none" sz="2400" b="1" dirty="0"/>
              <a:t> чувствительности тканей к инсулину</a:t>
            </a:r>
            <a:r>
              <a:rPr lang="ru-RU" sz="2400" b="1" dirty="0"/>
              <a:t>, поэтому </a:t>
            </a:r>
            <a:r>
              <a:rPr lang="x-none" sz="2400" b="1" dirty="0"/>
              <a:t>эффективен при диабете</a:t>
            </a:r>
            <a:r>
              <a:rPr lang="ru-RU" sz="2400" b="1" dirty="0"/>
              <a:t>.</a:t>
            </a:r>
            <a:r>
              <a:rPr lang="x-none" sz="2400" b="1" dirty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5627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17848"/>
            <a:ext cx="8784976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Влияние на здоровье сердечно-сосудистой </a:t>
            </a:r>
            <a:r>
              <a:rPr lang="ru-RU" sz="2800" b="1" dirty="0" smtClean="0"/>
              <a:t>системы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2664" y="1943807"/>
            <a:ext cx="5474568" cy="4425827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200" b="1" dirty="0"/>
              <a:t>Витамин Е способствует профилактике сердечно-сосудистых </a:t>
            </a:r>
            <a:r>
              <a:rPr lang="ru-RU" sz="2200" b="1" dirty="0" smtClean="0"/>
              <a:t>заболеваний:</a:t>
            </a:r>
            <a:endParaRPr lang="ru-RU" sz="22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/>
              <a:t>улучшает питание и сократительную способность миокарда,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/>
              <a:t>предупреждает развитие дегенеративно-дистрофических изменений в сердечной мышце и скелетной мускулатуре,</a:t>
            </a:r>
            <a:r>
              <a:rPr lang="x-none" sz="2200" b="1" dirty="0"/>
              <a:t> </a:t>
            </a:r>
            <a:endParaRPr lang="ru-RU" sz="22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x-none" sz="2200" b="1" dirty="0"/>
              <a:t>способствует снижению риска ишемического инсульта</a:t>
            </a:r>
            <a:r>
              <a:rPr lang="ru-RU" sz="2200" b="1" dirty="0"/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/>
              <a:t>э</a:t>
            </a:r>
            <a:r>
              <a:rPr lang="x-none" sz="2200" b="1" dirty="0"/>
              <a:t>ффективен</a:t>
            </a:r>
            <a:r>
              <a:rPr lang="ru-RU" sz="2200" b="1" dirty="0"/>
              <a:t> при</a:t>
            </a:r>
            <a:r>
              <a:rPr lang="x-none" sz="2200" b="1" dirty="0"/>
              <a:t> ИБС, инфаркте, инсульте</a:t>
            </a:r>
            <a:r>
              <a:rPr lang="ru-RU" sz="2200" b="1" dirty="0"/>
              <a:t>.</a:t>
            </a:r>
            <a:r>
              <a:rPr lang="x-none" sz="2200" b="1" dirty="0"/>
              <a:t> </a:t>
            </a:r>
            <a:endParaRPr lang="ru-RU" sz="2200" b="1" dirty="0"/>
          </a:p>
        </p:txBody>
      </p:sp>
      <p:pic>
        <p:nvPicPr>
          <p:cNvPr id="1026" name="Picture 2" descr="https://dallasnews.imgix.net/iStock_000034788154_Large.jpg?auto=format%2Cenhance&amp;crop=faces%2Centropy&amp;fit=crop&amp;q=40&amp;or=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16409" r="15453" b="7166"/>
          <a:stretch/>
        </p:blipFill>
        <p:spPr bwMode="auto">
          <a:xfrm>
            <a:off x="393575" y="2060848"/>
            <a:ext cx="3024337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3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07740"/>
            <a:ext cx="8784976" cy="821060"/>
          </a:xfrm>
        </p:spPr>
        <p:txBody>
          <a:bodyPr>
            <a:normAutofit/>
          </a:bodyPr>
          <a:lstStyle/>
          <a:p>
            <a:r>
              <a:rPr lang="ru-RU" sz="2800" b="1" dirty="0"/>
              <a:t>Влияние на здоровье нервной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7763" y="1772816"/>
            <a:ext cx="4916685" cy="458587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b="1" dirty="0"/>
              <a:t>Мозг очень восприимчив к окислительному стрессу, который увеличивается с возрастом и считается основной причиной развития </a:t>
            </a:r>
            <a:r>
              <a:rPr lang="ru-RU" sz="2000" b="1" dirty="0" err="1"/>
              <a:t>нейродегенеративных</a:t>
            </a:r>
            <a:r>
              <a:rPr lang="ru-RU" sz="2000" b="1" dirty="0"/>
              <a:t> заболеваний. </a:t>
            </a:r>
          </a:p>
          <a:p>
            <a:pPr marL="0" indent="0">
              <a:buNone/>
            </a:pPr>
            <a:r>
              <a:rPr lang="ru-RU" sz="2000" b="1" dirty="0"/>
              <a:t>Благодаря своим антиоксидантным свойствам витамин Е может предотвращать или замедлять снижение познавательной способности и уменьшать риск развития Болезни Альцгеймера. </a:t>
            </a:r>
          </a:p>
          <a:p>
            <a:pPr marL="0" indent="0">
              <a:buNone/>
            </a:pPr>
            <a:r>
              <a:rPr lang="ru-RU" sz="2000" b="1" dirty="0"/>
              <a:t>Витамин Е применяется при астенических и неврастенических синдромах, неврастении и  переутомлении.</a:t>
            </a:r>
          </a:p>
          <a:p>
            <a:pPr marL="0" indent="0">
              <a:buNone/>
            </a:pPr>
            <a:endParaRPr lang="ru-RU" sz="2000" b="1" dirty="0"/>
          </a:p>
        </p:txBody>
      </p:sp>
      <p:pic>
        <p:nvPicPr>
          <p:cNvPr id="2054" name="Picture 6" descr="http://medbooking.com/images/cache/Diseases/Disease83/bac51520af-1_1220x5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772816"/>
            <a:ext cx="3168352" cy="418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87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788" y="568896"/>
            <a:ext cx="7346776" cy="954107"/>
          </a:xfrm>
        </p:spPr>
        <p:txBody>
          <a:bodyPr wrap="square">
            <a:spAutoFit/>
          </a:bodyPr>
          <a:lstStyle/>
          <a:p>
            <a:pPr algn="l"/>
            <a:r>
              <a:rPr lang="ru-RU" sz="2800" b="1" dirty="0"/>
              <a:t>Влияние на здоровье репродуктивной </a:t>
            </a:r>
            <a:r>
              <a:rPr lang="ru-RU" sz="2800" b="1" dirty="0" smtClean="0"/>
              <a:t>системы </a:t>
            </a:r>
            <a:r>
              <a:rPr lang="ru-RU" sz="2800" b="1" dirty="0"/>
              <a:t>женщины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523003"/>
            <a:ext cx="7164288" cy="476438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200" b="1" dirty="0"/>
              <a:t>Недостаток витамина Е приводит к многочисленным нарушениям репродуктивной функции, которые, в дальнейшем, ведут к бесплодию, повышению </a:t>
            </a:r>
            <a:r>
              <a:rPr lang="ru-RU" sz="2200" b="1" dirty="0" err="1"/>
              <a:t>невынашиваемости</a:t>
            </a:r>
            <a:r>
              <a:rPr lang="ru-RU" sz="2200" b="1" dirty="0"/>
              <a:t> беременности, гибелью плода на ранних сроках беременности, анемии и гипотрофии новорожденных. </a:t>
            </a:r>
          </a:p>
          <a:p>
            <a:pPr marL="0" indent="0">
              <a:buNone/>
            </a:pPr>
            <a:r>
              <a:rPr lang="ru-RU" sz="2200" b="1" dirty="0"/>
              <a:t>Поэтому женщинам настоятельно рекомендуется регулярно употреблять витамин Е, особенно тем, кто находится в репродуктивном возрасте. </a:t>
            </a:r>
          </a:p>
          <a:p>
            <a:pPr marL="0" indent="0">
              <a:buNone/>
            </a:pPr>
            <a:r>
              <a:rPr lang="ru-RU" sz="2200" b="1" dirty="0"/>
              <a:t>Витамин 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/>
              <a:t>нормализует </a:t>
            </a:r>
            <a:r>
              <a:rPr lang="x-none" sz="2200" b="1" dirty="0"/>
              <a:t>репродуктивн</a:t>
            </a:r>
            <a:r>
              <a:rPr lang="ru-RU" sz="2200" b="1" dirty="0" err="1"/>
              <a:t>ую</a:t>
            </a:r>
            <a:r>
              <a:rPr lang="x-none" sz="2200" b="1" dirty="0"/>
              <a:t> функци</a:t>
            </a:r>
            <a:r>
              <a:rPr lang="ru-RU" sz="2200" b="1" dirty="0"/>
              <a:t>ю</a:t>
            </a:r>
            <a:r>
              <a:rPr lang="x-none" sz="2200" b="1" dirty="0"/>
              <a:t>, </a:t>
            </a:r>
            <a:r>
              <a:rPr lang="ru-RU" sz="2200" b="1" dirty="0"/>
              <a:t>о</a:t>
            </a:r>
            <a:r>
              <a:rPr lang="x-none" sz="2200" b="1" dirty="0"/>
              <a:t>казывает   защитное действие на половые клетки</a:t>
            </a:r>
            <a:r>
              <a:rPr lang="ru-RU" sz="2200" b="1" dirty="0"/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/>
              <a:t>поддерживает функцию плаценты. </a:t>
            </a:r>
          </a:p>
        </p:txBody>
      </p:sp>
      <p:pic>
        <p:nvPicPr>
          <p:cNvPr id="3074" name="Picture 2" descr="https://www.wmj.ru/imgs/2016/12/04/18/690162/2a3de1ed25a75f11aa13d6dfd5b021c04f5570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121" r="46557" b="-1"/>
          <a:stretch/>
        </p:blipFill>
        <p:spPr bwMode="auto">
          <a:xfrm>
            <a:off x="-36512" y="1700808"/>
            <a:ext cx="2016224" cy="45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4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058744" cy="954107"/>
          </a:xfrm>
        </p:spPr>
        <p:txBody>
          <a:bodyPr wrap="square">
            <a:spAutoFit/>
          </a:bodyPr>
          <a:lstStyle/>
          <a:p>
            <a:r>
              <a:rPr lang="ru-RU" sz="2800" b="1" dirty="0"/>
              <a:t>Влияние на здоровье репродуктивной системы мужчины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7763" y="1608352"/>
            <a:ext cx="5197202" cy="462896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200" b="1" dirty="0"/>
              <a:t>Витамин Е увеличивает концентрацию сперматозоидов, индекс их подвижности, усиливает антиоксидантный потенциал ферментов в семенной плазме, способствует восстановлению </a:t>
            </a:r>
            <a:r>
              <a:rPr lang="ru-RU" sz="2200" b="1" dirty="0" err="1"/>
              <a:t>эректильной</a:t>
            </a:r>
            <a:r>
              <a:rPr lang="ru-RU" sz="2200" b="1" dirty="0"/>
              <a:t> функции.</a:t>
            </a:r>
          </a:p>
          <a:p>
            <a:pPr marL="0" indent="0">
              <a:buNone/>
            </a:pPr>
            <a:r>
              <a:rPr lang="ru-RU" sz="2200" b="1" dirty="0"/>
              <a:t>Курсовой прием витамина Е и селена в течение 3 месяцев привел к улучшению показателей семенной плазмы у бесплодных мужчин.</a:t>
            </a:r>
          </a:p>
          <a:p>
            <a:pPr marL="0" indent="0">
              <a:buNone/>
            </a:pPr>
            <a:r>
              <a:rPr lang="ru-RU" sz="2200" b="1" dirty="0"/>
              <a:t>При клинических испытаниях доказана защитная роль витамина Е при </a:t>
            </a:r>
            <a:r>
              <a:rPr lang="ru-RU" sz="2200" b="1" dirty="0" err="1"/>
              <a:t>астеноспермии</a:t>
            </a:r>
            <a:r>
              <a:rPr lang="ru-RU" sz="2200" b="1" dirty="0"/>
              <a:t>.</a:t>
            </a:r>
          </a:p>
        </p:txBody>
      </p:sp>
      <p:pic>
        <p:nvPicPr>
          <p:cNvPr id="4098" name="Picture 2" descr="http://dc-3.ru/wp-content/uploads/2017/02/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6" t="5590" r="5616"/>
          <a:stretch/>
        </p:blipFill>
        <p:spPr bwMode="auto">
          <a:xfrm flipH="1">
            <a:off x="316013" y="1660307"/>
            <a:ext cx="318635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12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4363</TotalTime>
  <Words>977</Words>
  <Application>Microsoft Office PowerPoint</Application>
  <PresentationFormat>Экран (4:3)</PresentationFormat>
  <Paragraphs>160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Влияние на здоровье сердечно-сосудистой системы</vt:lpstr>
      <vt:lpstr>Влияние на здоровье нервной системы</vt:lpstr>
      <vt:lpstr>Влияние на здоровье репродуктивной системы женщины</vt:lpstr>
      <vt:lpstr>Влияние на здоровье репродуктивной системы мужчины</vt:lpstr>
      <vt:lpstr>Влияние на здоровье зрительной системы</vt:lpstr>
      <vt:lpstr>Влияние на здоровье печени</vt:lpstr>
      <vt:lpstr>Влияние на здоровье костно-мышечной системы</vt:lpstr>
      <vt:lpstr>Витамин С (аскорбилпальмитат)</vt:lpstr>
      <vt:lpstr>Витамин С (аскорбилпальмитат)</vt:lpstr>
      <vt:lpstr>Презентация PowerPoint</vt:lpstr>
      <vt:lpstr>Масло зародышей пшеницы</vt:lpstr>
      <vt:lpstr>Лецитин</vt:lpstr>
      <vt:lpstr>Презентация PowerPoint</vt:lpstr>
      <vt:lpstr>Токоферол плюс</vt:lpstr>
      <vt:lpstr>Токоферол плюс необходим вашему  здоровью!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Маргарита</cp:lastModifiedBy>
  <cp:revision>127</cp:revision>
  <dcterms:created xsi:type="dcterms:W3CDTF">2018-03-26T13:05:55Z</dcterms:created>
  <dcterms:modified xsi:type="dcterms:W3CDTF">2018-05-04T08:00:23Z</dcterms:modified>
</cp:coreProperties>
</file>