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3" r:id="rId3"/>
    <p:sldId id="257" r:id="rId4"/>
    <p:sldId id="285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81" r:id="rId24"/>
    <p:sldId id="278" r:id="rId25"/>
    <p:sldId id="282" r:id="rId26"/>
    <p:sldId id="279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978A0-38BD-41D0-8720-C354D1D12BDC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1EEC3-97A6-4853-9955-A70339896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798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1EEC3-97A6-4853-9955-A70339896B8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483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6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1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56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02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622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2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25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556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3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5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68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40B14-72D0-44C4-9A4E-B71BFD8B5420}" type="datetimeFigureOut">
              <a:rPr lang="ru-RU" smtClean="0"/>
              <a:t>29.04.2018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3342A-2409-4043-89DA-FB1D44D2C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91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772400" cy="1569660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sz="9600" b="1" dirty="0" smtClean="0">
                <a:latin typeface="Gabriola" panose="04040605051002020D02" pitchFamily="82" charset="0"/>
              </a:rPr>
              <a:t>СОЛТАН</a:t>
            </a:r>
            <a:endParaRPr lang="ru-RU" sz="9600" b="1" dirty="0">
              <a:latin typeface="Gabriola" panose="04040605051002020D02" pitchFamily="82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899592" y="4077072"/>
            <a:ext cx="748883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u="sng" dirty="0">
                <a:solidFill>
                  <a:schemeClr val="tx1"/>
                </a:solidFill>
              </a:rPr>
              <a:t>Изготовитель</a:t>
            </a:r>
            <a:r>
              <a:rPr lang="en-US" sz="2800" b="1" u="sng" dirty="0">
                <a:solidFill>
                  <a:schemeClr val="tx1"/>
                </a:solidFill>
              </a:rPr>
              <a:t>:</a:t>
            </a:r>
            <a:r>
              <a:rPr lang="en-US" sz="2800" dirty="0">
                <a:solidFill>
                  <a:schemeClr val="tx1"/>
                </a:solidFill>
              </a:rPr>
              <a:t> «New Spirit Naturals, </a:t>
            </a:r>
            <a:r>
              <a:rPr lang="en-US" sz="2800" dirty="0" err="1">
                <a:solidFill>
                  <a:schemeClr val="tx1"/>
                </a:solidFill>
              </a:rPr>
              <a:t>Inc</a:t>
            </a:r>
            <a:r>
              <a:rPr lang="en-US" sz="2800" dirty="0">
                <a:solidFill>
                  <a:schemeClr val="tx1"/>
                </a:solidFill>
              </a:rPr>
              <a:t>»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6400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6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973"/>
            <a:ext cx="8229600" cy="1200329"/>
          </a:xfrm>
        </p:spPr>
        <p:txBody>
          <a:bodyPr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Экстракт корней </a:t>
            </a:r>
            <a:r>
              <a:rPr lang="ru-RU" sz="3600" b="1" dirty="0" err="1">
                <a:solidFill>
                  <a:prstClr val="black"/>
                </a:solidFill>
                <a:latin typeface="Gabriola" panose="04040605051002020D02" pitchFamily="82" charset="0"/>
              </a:rPr>
              <a:t>Эврикомы</a:t>
            </a:r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 </a:t>
            </a:r>
            <a:r>
              <a:rPr lang="ru-RU" sz="3600" b="1" dirty="0" err="1" smtClean="0">
                <a:solidFill>
                  <a:prstClr val="black"/>
                </a:solidFill>
                <a:latin typeface="Gabriola" panose="04040605051002020D02" pitchFamily="82" charset="0"/>
              </a:rPr>
              <a:t>длиннолистной</a:t>
            </a:r>
            <a:r>
              <a:rPr lang="ru-RU" sz="3600" b="1" dirty="0" smtClean="0">
                <a:solidFill>
                  <a:prstClr val="black"/>
                </a:solidFill>
                <a:latin typeface="Gabriola" panose="04040605051002020D02" pitchFamily="82" charset="0"/>
              </a:rPr>
              <a:t/>
            </a:r>
            <a:br>
              <a:rPr lang="ru-RU" sz="3600" b="1" dirty="0" smtClean="0">
                <a:solidFill>
                  <a:prstClr val="black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prstClr val="black"/>
                </a:solidFill>
                <a:latin typeface="Gabriola" panose="04040605051002020D02" pitchFamily="82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(</a:t>
            </a:r>
            <a:r>
              <a:rPr lang="ru-RU" sz="3600" b="1" dirty="0" err="1">
                <a:solidFill>
                  <a:prstClr val="black"/>
                </a:solidFill>
                <a:latin typeface="Gabriola" panose="04040605051002020D02" pitchFamily="82" charset="0"/>
              </a:rPr>
              <a:t>Тонгат</a:t>
            </a:r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 Али)</a:t>
            </a:r>
            <a:endParaRPr lang="ru-RU" sz="36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93428"/>
          </a:xfrm>
        </p:spPr>
        <p:txBody>
          <a:bodyPr>
            <a:spAutoFit/>
          </a:bodyPr>
          <a:lstStyle/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Экстракт </a:t>
            </a:r>
            <a:r>
              <a:rPr lang="ru-RU" sz="2000" b="1" dirty="0" err="1">
                <a:solidFill>
                  <a:prstClr val="black"/>
                </a:solidFill>
              </a:rPr>
              <a:t>Эврикомы</a:t>
            </a:r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err="1">
                <a:solidFill>
                  <a:prstClr val="black"/>
                </a:solidFill>
              </a:rPr>
              <a:t>длиннолистной</a:t>
            </a:r>
            <a:r>
              <a:rPr lang="ru-RU" sz="2000" b="1" dirty="0">
                <a:solidFill>
                  <a:prstClr val="black"/>
                </a:solidFill>
              </a:rPr>
              <a:t>  в эксперименте на животных демонстрирует  эффект, схожий с эффектом тестостерон-заместительной терапии для лечения остеопороза.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Экстракт </a:t>
            </a:r>
            <a:r>
              <a:rPr lang="ru-RU" sz="2000" b="1" dirty="0" err="1">
                <a:solidFill>
                  <a:prstClr val="black"/>
                </a:solidFill>
              </a:rPr>
              <a:t>Эврикомы</a:t>
            </a:r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err="1">
                <a:solidFill>
                  <a:prstClr val="black"/>
                </a:solidFill>
              </a:rPr>
              <a:t>длиннолистной</a:t>
            </a:r>
            <a:r>
              <a:rPr lang="ru-RU" sz="2000" b="1" dirty="0">
                <a:solidFill>
                  <a:prstClr val="black"/>
                </a:solidFill>
              </a:rPr>
              <a:t> обладает широким спектром биологической активности: 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 err="1">
                <a:solidFill>
                  <a:prstClr val="black"/>
                </a:solidFill>
              </a:rPr>
              <a:t>онкопротекторной</a:t>
            </a:r>
            <a:r>
              <a:rPr lang="ru-RU" sz="2000" b="1" dirty="0">
                <a:solidFill>
                  <a:prstClr val="black"/>
                </a:solidFill>
              </a:rPr>
              <a:t> и  противоопухолевой, 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</a:rPr>
              <a:t>антибактериальной, 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</a:rPr>
              <a:t>жаропонижающей, 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 err="1">
                <a:solidFill>
                  <a:prstClr val="black"/>
                </a:solidFill>
              </a:rPr>
              <a:t>противоязвенной</a:t>
            </a:r>
            <a:r>
              <a:rPr lang="ru-RU" sz="2000" b="1" dirty="0">
                <a:solidFill>
                  <a:prstClr val="black"/>
                </a:solidFill>
              </a:rPr>
              <a:t>, 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</a:rPr>
              <a:t>противовирусной, 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 err="1">
                <a:solidFill>
                  <a:prstClr val="black"/>
                </a:solidFill>
              </a:rPr>
              <a:t>антиамебной</a:t>
            </a:r>
            <a:r>
              <a:rPr lang="ru-RU" sz="2000" b="1" dirty="0">
                <a:solidFill>
                  <a:prstClr val="black"/>
                </a:solidFill>
              </a:rPr>
              <a:t>,  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</a:rPr>
              <a:t>противовоспалительной</a:t>
            </a:r>
          </a:p>
          <a:p>
            <a:pPr marL="342834" lvl="0" indent="-342834" defTabSz="914224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</a:rPr>
              <a:t>антистрессорной.</a:t>
            </a:r>
          </a:p>
        </p:txBody>
      </p:sp>
    </p:spTree>
    <p:extLst>
      <p:ext uri="{BB962C8B-B14F-4D97-AF65-F5344CB8AC3E}">
        <p14:creationId xmlns:p14="http://schemas.microsoft.com/office/powerpoint/2010/main" val="242182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2195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корней Маки перуанской</a:t>
            </a:r>
            <a:endParaRPr lang="ru-RU" sz="40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8094"/>
          </a:xfrm>
        </p:spPr>
        <p:txBody>
          <a:bodyPr>
            <a:sp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000" b="1" dirty="0">
                <a:solidFill>
                  <a:prstClr val="black"/>
                </a:solidFill>
                <a:latin typeface="+mj-lt"/>
              </a:rPr>
              <a:t>Мака перуанская, или Клоповник </a:t>
            </a:r>
            <a:r>
              <a:rPr lang="ru-RU" sz="2000" b="1" dirty="0" err="1" smtClean="0">
                <a:solidFill>
                  <a:prstClr val="black"/>
                </a:solidFill>
                <a:latin typeface="+mj-lt"/>
              </a:rPr>
              <a:t>Мейена</a:t>
            </a:r>
            <a:r>
              <a:rPr lang="ru-RU" sz="2000" b="1" dirty="0" smtClean="0">
                <a:solidFill>
                  <a:prstClr val="black"/>
                </a:solidFill>
                <a:latin typeface="+mj-lt"/>
              </a:rPr>
              <a:t> – корнеплод </a:t>
            </a:r>
            <a:r>
              <a:rPr lang="ru-RU" sz="2000" b="1" dirty="0">
                <a:solidFill>
                  <a:prstClr val="black"/>
                </a:solidFill>
                <a:latin typeface="+mj-lt"/>
              </a:rPr>
              <a:t>из семейства крестоцветные, родственник репы, редьки, и капусты брокколи. 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растение семейства крестоцветных (</a:t>
            </a:r>
            <a:r>
              <a:rPr lang="en-US" sz="2000" b="1" dirty="0" err="1">
                <a:latin typeface="+mj-lt"/>
                <a:ea typeface="Times New Roman"/>
                <a:cs typeface="Times New Roman"/>
              </a:rPr>
              <a:t>Brassicaceae</a:t>
            </a:r>
            <a:r>
              <a:rPr lang="en-US" sz="2000" b="1" dirty="0">
                <a:latin typeface="+mj-lt"/>
                <a:ea typeface="Times New Roman"/>
                <a:cs typeface="Times New Roman"/>
              </a:rPr>
              <a:t> Burnett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. (</a:t>
            </a:r>
            <a:r>
              <a:rPr lang="en-US" sz="2000" b="1" dirty="0" err="1">
                <a:latin typeface="+mj-lt"/>
                <a:ea typeface="Times New Roman"/>
                <a:cs typeface="Times New Roman"/>
              </a:rPr>
              <a:t>cruciferae</a:t>
            </a:r>
            <a:r>
              <a:rPr lang="en-US" sz="2000" b="1" dirty="0">
                <a:latin typeface="+mj-lt"/>
                <a:ea typeface="Times New Roman"/>
                <a:cs typeface="Times New Roman"/>
              </a:rPr>
              <a:t> </a:t>
            </a:r>
            <a:r>
              <a:rPr lang="en-US" sz="2000" b="1" dirty="0" err="1">
                <a:latin typeface="+mj-lt"/>
                <a:ea typeface="Times New Roman"/>
                <a:cs typeface="Times New Roman"/>
              </a:rPr>
              <a:t>Juss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.). Клубни растения содержат алкалоиды, сапонины, </a:t>
            </a:r>
            <a:r>
              <a:rPr lang="ru-RU" sz="2000" b="1" dirty="0" err="1">
                <a:latin typeface="+mj-lt"/>
                <a:ea typeface="Times New Roman"/>
                <a:cs typeface="Times New Roman"/>
              </a:rPr>
              <a:t>флавоноиды</a:t>
            </a:r>
            <a:r>
              <a:rPr lang="ru-RU" sz="2000" b="1" dirty="0">
                <a:latin typeface="+mj-lt"/>
                <a:ea typeface="Times New Roman"/>
                <a:cs typeface="Times New Roman"/>
              </a:rPr>
              <a:t>, антоцианы, танины, витамины (В1, В2, С), макро-и микроэлементы</a:t>
            </a:r>
            <a:r>
              <a:rPr lang="ru-RU" sz="2000" dirty="0" smtClean="0">
                <a:latin typeface="+mj-lt"/>
                <a:ea typeface="Times New Roman"/>
                <a:cs typeface="Times New Roman"/>
              </a:rPr>
              <a:t>.</a:t>
            </a:r>
            <a:endParaRPr lang="ru-RU" sz="2000" b="1" dirty="0">
              <a:solidFill>
                <a:prstClr val="black"/>
              </a:solidFill>
              <a:latin typeface="+mj-lt"/>
            </a:endParaRPr>
          </a:p>
          <a:p>
            <a:pPr marL="0" lvl="0" indent="0" defTabSz="914224">
              <a:buNone/>
            </a:pPr>
            <a:r>
              <a:rPr lang="ru-RU" sz="2000" b="1" dirty="0">
                <a:solidFill>
                  <a:prstClr val="black"/>
                </a:solidFill>
              </a:rPr>
              <a:t>Полезные свойства маки перуанской известны на протяжении столетий. Употребление Маки укрепляет здоровье, повышает выносливость. </a:t>
            </a:r>
          </a:p>
          <a:p>
            <a:pPr marL="0" lvl="0" indent="0" defTabSz="914224">
              <a:buNone/>
            </a:pPr>
            <a:r>
              <a:rPr lang="ru-RU" sz="2000" b="1" dirty="0">
                <a:solidFill>
                  <a:prstClr val="black"/>
                </a:solidFill>
              </a:rPr>
              <a:t>В ряде научных экспериментов также  были доказаны наличие у  Маки свойств  </a:t>
            </a:r>
            <a:r>
              <a:rPr lang="ru-RU" sz="2000" b="1" dirty="0" err="1">
                <a:solidFill>
                  <a:prstClr val="black"/>
                </a:solidFill>
              </a:rPr>
              <a:t>афродизиака</a:t>
            </a:r>
            <a:r>
              <a:rPr lang="ru-RU" sz="2000" b="1" dirty="0">
                <a:solidFill>
                  <a:prstClr val="black"/>
                </a:solidFill>
              </a:rPr>
              <a:t>. </a:t>
            </a:r>
          </a:p>
          <a:p>
            <a:pPr marL="0" lvl="0" indent="0" defTabSz="914224">
              <a:buNone/>
            </a:pPr>
            <a:r>
              <a:rPr lang="ru-RU" sz="2000" b="1" dirty="0">
                <a:solidFill>
                  <a:prstClr val="black"/>
                </a:solidFill>
              </a:rPr>
              <a:t>Корень этого растения эффективен при </a:t>
            </a:r>
            <a:r>
              <a:rPr lang="ru-RU" sz="2000" b="1" dirty="0" err="1">
                <a:solidFill>
                  <a:prstClr val="black"/>
                </a:solidFill>
              </a:rPr>
              <a:t>эректильной</a:t>
            </a:r>
            <a:r>
              <a:rPr lang="ru-RU" sz="2000" b="1" dirty="0">
                <a:solidFill>
                  <a:prstClr val="black"/>
                </a:solidFill>
              </a:rPr>
              <a:t> дисфункции, в том числе и спровоцированной сильным стрессом, способствует сокращению рефрактерной паузы при половом акте. Его прием, по словам специалистов, способен усилить либидо человека на 180 %. </a:t>
            </a:r>
          </a:p>
        </p:txBody>
      </p:sp>
    </p:spTree>
    <p:extLst>
      <p:ext uri="{BB962C8B-B14F-4D97-AF65-F5344CB8AC3E}">
        <p14:creationId xmlns:p14="http://schemas.microsoft.com/office/powerpoint/2010/main" val="27715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2195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корней Маки перуанской</a:t>
            </a:r>
            <a:endParaRPr lang="ru-RU" sz="40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4315"/>
          </a:xfrm>
        </p:spPr>
        <p:txBody>
          <a:bodyPr>
            <a:spAutoFit/>
          </a:bodyPr>
          <a:lstStyle/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</a:rPr>
              <a:t>Мака улучшает функцию предстательной железы,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</a:rPr>
              <a:t>улучшает гормональный баланс,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</a:rPr>
              <a:t>рекомендуется при </a:t>
            </a:r>
            <a:r>
              <a:rPr lang="ru-RU" sz="2400" b="1" dirty="0" err="1">
                <a:solidFill>
                  <a:prstClr val="black"/>
                </a:solidFill>
              </a:rPr>
              <a:t>астенозоспермии</a:t>
            </a:r>
            <a:r>
              <a:rPr lang="ru-RU" sz="2400" b="1" dirty="0">
                <a:solidFill>
                  <a:prstClr val="black"/>
                </a:solidFill>
              </a:rPr>
              <a:t> и </a:t>
            </a:r>
            <a:r>
              <a:rPr lang="ru-RU" sz="2400" b="1" dirty="0" err="1">
                <a:solidFill>
                  <a:prstClr val="black"/>
                </a:solidFill>
              </a:rPr>
              <a:t>олигоспермии</a:t>
            </a:r>
            <a:r>
              <a:rPr lang="ru-RU" sz="2400" b="1" dirty="0">
                <a:solidFill>
                  <a:prstClr val="black"/>
                </a:solidFill>
              </a:rPr>
              <a:t>,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</a:rPr>
              <a:t>повышает активность сперматозоидов.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</a:rPr>
              <a:t>Уменьшает </a:t>
            </a:r>
            <a:r>
              <a:rPr lang="ru-RU" sz="2400" b="1" dirty="0" err="1">
                <a:solidFill>
                  <a:prstClr val="black"/>
                </a:solidFill>
              </a:rPr>
              <a:t>дизурические</a:t>
            </a:r>
            <a:r>
              <a:rPr lang="ru-RU" sz="2400" b="1" dirty="0">
                <a:solidFill>
                  <a:prstClr val="black"/>
                </a:solidFill>
              </a:rPr>
              <a:t> симптомы при простатите у мужчин.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prstClr val="black"/>
                </a:solidFill>
              </a:rPr>
              <a:t>Противоопухолевое действие Маки сравнимо с действием родственных ему видов из этого же семейства. Все крестоцветные содержат </a:t>
            </a:r>
            <a:r>
              <a:rPr lang="ru-RU" sz="2400" b="1" dirty="0" err="1">
                <a:solidFill>
                  <a:prstClr val="black"/>
                </a:solidFill>
              </a:rPr>
              <a:t>тиоцианаты</a:t>
            </a:r>
            <a:r>
              <a:rPr lang="ru-RU" sz="2400" b="1" dirty="0">
                <a:solidFill>
                  <a:prstClr val="black"/>
                </a:solidFill>
              </a:rPr>
              <a:t> и </a:t>
            </a:r>
            <a:r>
              <a:rPr lang="ru-RU" sz="2400" b="1" dirty="0" err="1">
                <a:solidFill>
                  <a:prstClr val="black"/>
                </a:solidFill>
              </a:rPr>
              <a:t>гликозинолаты</a:t>
            </a:r>
            <a:r>
              <a:rPr lang="ru-RU" sz="2400" b="1" dirty="0">
                <a:solidFill>
                  <a:prstClr val="black"/>
                </a:solidFill>
              </a:rPr>
              <a:t>, способствующие профилактике аденомы и рака простаты. </a:t>
            </a:r>
          </a:p>
        </p:txBody>
      </p:sp>
    </p:spTree>
    <p:extLst>
      <p:ext uri="{BB962C8B-B14F-4D97-AF65-F5344CB8AC3E}">
        <p14:creationId xmlns:p14="http://schemas.microsoft.com/office/powerpoint/2010/main" val="134044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2195"/>
            <a:ext cx="8229600" cy="707886"/>
          </a:xfrm>
        </p:spPr>
        <p:txBody>
          <a:bodyPr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L</a:t>
            </a:r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-Аргинин</a:t>
            </a:r>
            <a:endParaRPr lang="ru-RU" sz="40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5871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000" dirty="0">
                <a:latin typeface="Times New Roman"/>
                <a:ea typeface="Times New Roman"/>
              </a:rPr>
              <a:t>Аргинин, полу-незаменимая аминокислота, участвует в многочисленный биохимических </a:t>
            </a:r>
            <a:r>
              <a:rPr lang="ru-RU" sz="2000" dirty="0" smtClean="0">
                <a:latin typeface="Times New Roman"/>
                <a:ea typeface="Times New Roman"/>
              </a:rPr>
              <a:t>реакциях </a:t>
            </a:r>
            <a:r>
              <a:rPr lang="ru-RU" sz="2000" dirty="0">
                <a:latin typeface="Times New Roman"/>
                <a:ea typeface="Times New Roman"/>
              </a:rPr>
              <a:t>в организме человека, включая </a:t>
            </a:r>
            <a:r>
              <a:rPr lang="ru-RU" sz="2000" dirty="0" err="1">
                <a:latin typeface="Times New Roman"/>
                <a:ea typeface="Times New Roman"/>
              </a:rPr>
              <a:t>детоксикацию</a:t>
            </a:r>
            <a:r>
              <a:rPr lang="ru-RU" sz="2000" dirty="0">
                <a:latin typeface="Times New Roman"/>
                <a:ea typeface="Times New Roman"/>
              </a:rPr>
              <a:t> аммиака, секрецию гормонов и модуляцию иммунного ответа. Известно также, что аргинин является предшественником окиси азота (</a:t>
            </a:r>
            <a:r>
              <a:rPr lang="en-US" sz="2000" dirty="0">
                <a:latin typeface="Times New Roman"/>
                <a:ea typeface="Times New Roman"/>
              </a:rPr>
              <a:t>NO</a:t>
            </a:r>
            <a:r>
              <a:rPr lang="ru-RU" sz="2000" dirty="0">
                <a:latin typeface="Times New Roman"/>
                <a:ea typeface="Times New Roman"/>
              </a:rPr>
              <a:t>), ключевого источника эндотелиального фактора </a:t>
            </a:r>
            <a:r>
              <a:rPr lang="ru-RU" sz="2000" dirty="0" smtClean="0">
                <a:latin typeface="Times New Roman"/>
                <a:ea typeface="Times New Roman"/>
              </a:rPr>
              <a:t>расслабления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>сосудов.</a:t>
            </a:r>
          </a:p>
          <a:p>
            <a:pPr marL="0" lvl="0" indent="0" defTabSz="914224">
              <a:buNone/>
            </a:pPr>
            <a:r>
              <a:rPr lang="ru-RU" sz="2000" dirty="0"/>
              <a:t>Оксид азота (NO) имеет решающее значение в физиологической регуляции рефлекса мочеиспускания и эрекции полового члена</a:t>
            </a:r>
            <a:r>
              <a:rPr lang="ru-RU" sz="2000" dirty="0" smtClean="0"/>
              <a:t>.</a:t>
            </a:r>
          </a:p>
          <a:p>
            <a:pPr marL="0" lvl="0" indent="0" defTabSz="914224">
              <a:buNone/>
            </a:pPr>
            <a:r>
              <a:rPr lang="ru-RU" sz="2000" dirty="0"/>
              <a:t>Кроме того, есть данные о NO-опосредованной релаксации </a:t>
            </a:r>
            <a:r>
              <a:rPr lang="ru-RU" sz="2000" dirty="0" smtClean="0"/>
              <a:t>мышц уретры человека.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marL="0" lvl="0" indent="0" defTabSz="914224">
              <a:buNone/>
            </a:pPr>
            <a:r>
              <a:rPr lang="ru-RU" sz="2000" dirty="0"/>
              <a:t>Аргинин необходим для нормального протекания сперматогенеза. Более 50 лет назад исследователи установили, что диета с дефицитом аргинина у взрослых мужчин на протяжении девяти дней приводила к снижению числа спермиев приблизительно на 90 процентов и увеличивала число неподвижных сперматозоидов почти в 10 </a:t>
            </a:r>
            <a:r>
              <a:rPr lang="ru-RU" sz="2000" dirty="0" smtClean="0"/>
              <a:t>раз.</a:t>
            </a:r>
            <a:endParaRPr lang="ru-RU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13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корня Женьшеня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08981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000" b="1" dirty="0"/>
              <a:t>Р</a:t>
            </a:r>
            <a:r>
              <a:rPr lang="ru-RU" sz="2000" b="1" dirty="0" smtClean="0"/>
              <a:t>астение </a:t>
            </a:r>
            <a:r>
              <a:rPr lang="ru-RU" sz="2000" b="1" dirty="0"/>
              <a:t>семейства </a:t>
            </a:r>
            <a:r>
              <a:rPr lang="ru-RU" sz="2000" b="1" dirty="0" err="1"/>
              <a:t>аралиевых</a:t>
            </a:r>
            <a:r>
              <a:rPr lang="ru-RU" sz="2000" b="1" dirty="0"/>
              <a:t> (</a:t>
            </a:r>
            <a:r>
              <a:rPr lang="en-US" sz="2000" b="1" dirty="0" err="1"/>
              <a:t>Araliaceae</a:t>
            </a:r>
            <a:r>
              <a:rPr lang="ru-RU" sz="2000" b="1" dirty="0"/>
              <a:t>). Корни и корневища растения содержат: эфирное масло, витамины, жирные кислоты, пектиновые вещества, сахара, ферменты, микроэлементы, </a:t>
            </a:r>
            <a:r>
              <a:rPr lang="ru-RU" sz="2000" b="1" dirty="0" err="1"/>
              <a:t>тритерпеновые</a:t>
            </a:r>
            <a:r>
              <a:rPr lang="ru-RU" sz="2000" b="1" dirty="0"/>
              <a:t> гликозиды (</a:t>
            </a:r>
            <a:r>
              <a:rPr lang="ru-RU" sz="2000" b="1" dirty="0" err="1"/>
              <a:t>панаксозиды</a:t>
            </a:r>
            <a:r>
              <a:rPr lang="ru-RU" sz="2000" b="1" dirty="0"/>
              <a:t>) – А, В, С, Д, Е, </a:t>
            </a:r>
            <a:r>
              <a:rPr lang="en-US" sz="2000" b="1" dirty="0"/>
              <a:t>F</a:t>
            </a:r>
            <a:r>
              <a:rPr lang="ru-RU" sz="2000" b="1" dirty="0"/>
              <a:t>.</a:t>
            </a:r>
            <a:endParaRPr lang="ru-RU" sz="2000" b="1" dirty="0" smtClean="0">
              <a:solidFill>
                <a:prstClr val="black"/>
              </a:solidFill>
            </a:endParaRP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prstClr val="black"/>
                </a:solidFill>
              </a:rPr>
              <a:t>Экстракт  </a:t>
            </a:r>
            <a:r>
              <a:rPr lang="ru-RU" sz="2000" b="1" dirty="0">
                <a:solidFill>
                  <a:prstClr val="black"/>
                </a:solidFill>
              </a:rPr>
              <a:t>корня женьшеня принимают как тонизирующее средство, </a:t>
            </a:r>
            <a:r>
              <a:rPr lang="ru-RU" sz="2000" b="1" dirty="0" err="1">
                <a:solidFill>
                  <a:prstClr val="black"/>
                </a:solidFill>
              </a:rPr>
              <a:t>афродизиак</a:t>
            </a:r>
            <a:r>
              <a:rPr lang="ru-RU" sz="2000" b="1" dirty="0">
                <a:solidFill>
                  <a:prstClr val="black"/>
                </a:solidFill>
              </a:rPr>
              <a:t>, стимулятор потенции и средство для лечения диабета типа II.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Влияние женьшеня на потенцию доказано многовековым опытом и современными научными исследованиями.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На протяжении нескольких веков корень женьшеня был почитаем за свои омолаживающие свойства, способность повышать жизненный тонус и сексуальное влечение у мужчин.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Экстракт из корневища женьшеня способен заметно усилить половое возбуждение</a:t>
            </a:r>
            <a:r>
              <a:rPr lang="ru-RU" sz="2400" b="1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620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2195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корня Женьшеня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5915"/>
          </a:xfrm>
        </p:spPr>
        <p:txBody>
          <a:bodyPr>
            <a:spAutoFit/>
          </a:bodyPr>
          <a:lstStyle/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prstClr val="black"/>
                </a:solidFill>
              </a:rPr>
              <a:t>Положительное воздействие женьшеня на мужскую потенцию обусловлено в основном способностью биологически активных компонентов растения повышать уровень тестостерона, оказывать сосудорасширяющее действие и улучшать кровоснабжение полового органа.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prstClr val="black"/>
                </a:solidFill>
              </a:rPr>
              <a:t>Кроме того, под действием женьшеня заметно улучшается качество спермы за счет повышения активности и подвижности сперматозоидов.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prstClr val="black"/>
                </a:solidFill>
              </a:rPr>
              <a:t>Не менее важны и антистрессорные эффекты женьшеня. Благодаря устранению стрессовой симптоматики, улучшению эмоционально-психического фона, нормализации общего самочувствия происходит улучшение сексуальных возможностей и восстановление репродуктивной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20382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корня </a:t>
            </a:r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Элеутерококка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324535"/>
          </a:xfrm>
        </p:spPr>
        <p:txBody>
          <a:bodyPr wrap="square">
            <a:spAutoFit/>
          </a:bodyPr>
          <a:lstStyle/>
          <a:p>
            <a:pPr marL="3600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Растение семейства </a:t>
            </a:r>
            <a:r>
              <a:rPr lang="ru-RU" sz="2000" b="1" dirty="0" err="1" smtClean="0">
                <a:latin typeface="+mj-lt"/>
                <a:ea typeface="Times New Roman"/>
                <a:cs typeface="Times New Roman"/>
              </a:rPr>
              <a:t>аралиевых</a:t>
            </a: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 (</a:t>
            </a:r>
            <a:r>
              <a:rPr lang="en-US" sz="2000" b="1" dirty="0" err="1" smtClean="0">
                <a:latin typeface="+mj-lt"/>
                <a:ea typeface="Times New Roman"/>
                <a:cs typeface="Times New Roman"/>
              </a:rPr>
              <a:t>Araliaceae</a:t>
            </a: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).  Корни растения содержат специфические гликозиды – </a:t>
            </a:r>
            <a:r>
              <a:rPr lang="ru-RU" sz="2000" b="1" dirty="0" err="1" smtClean="0">
                <a:latin typeface="+mj-lt"/>
                <a:ea typeface="Times New Roman"/>
                <a:cs typeface="Times New Roman"/>
              </a:rPr>
              <a:t>элеутерозиды</a:t>
            </a: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, а также </a:t>
            </a:r>
            <a:r>
              <a:rPr lang="ru-RU" sz="2000" b="1" dirty="0" err="1" smtClean="0">
                <a:latin typeface="+mj-lt"/>
                <a:ea typeface="Times New Roman"/>
                <a:cs typeface="Times New Roman"/>
              </a:rPr>
              <a:t>флавоноиды</a:t>
            </a: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, полисахариды, эфирное масло, смолы, пектиновые вещества.</a:t>
            </a:r>
          </a:p>
          <a:p>
            <a:pPr marL="3600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/>
              <a:t>Элеутерококк используют при низком кровяном давлении, физическом и умственном переутомлении, слабости организма как сильное тонизирующее средство. </a:t>
            </a:r>
            <a:endParaRPr lang="en-US" sz="2000" b="1" dirty="0" smtClean="0"/>
          </a:p>
          <a:p>
            <a:pPr marL="378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Эффективен при хронической усталости;</a:t>
            </a:r>
          </a:p>
          <a:p>
            <a:pPr marL="378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effectLst/>
                <a:latin typeface="+mj-lt"/>
                <a:ea typeface="Times New Roman"/>
                <a:cs typeface="Times New Roman"/>
              </a:rPr>
              <a:t>Повышает стрессоустойчивость, помогает преодолеть негативные последствия стресса без побочных эффектов;</a:t>
            </a:r>
          </a:p>
          <a:p>
            <a:pPr marL="378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effectLst/>
                <a:latin typeface="+mj-lt"/>
                <a:ea typeface="Times New Roman"/>
                <a:cs typeface="Times New Roman"/>
              </a:rPr>
              <a:t>Повышает иммунитет как в нормальном состоянии, так и в условиях стресса;</a:t>
            </a:r>
          </a:p>
          <a:p>
            <a:pPr marL="378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Активизирует когнитивные функции и выработку </a:t>
            </a:r>
            <a:r>
              <a:rPr lang="ru-RU" sz="2000" b="1" dirty="0" err="1" smtClean="0">
                <a:latin typeface="+mj-lt"/>
                <a:ea typeface="Times New Roman"/>
                <a:cs typeface="Times New Roman"/>
              </a:rPr>
              <a:t>нейромедиатов</a:t>
            </a:r>
            <a:r>
              <a:rPr lang="ru-RU" sz="2000" b="1" dirty="0" smtClean="0">
                <a:latin typeface="+mj-lt"/>
                <a:ea typeface="Times New Roman"/>
                <a:cs typeface="Times New Roman"/>
              </a:rPr>
              <a:t> в мозге;</a:t>
            </a:r>
          </a:p>
          <a:p>
            <a:pPr marL="378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b="1" dirty="0" smtClean="0">
                <a:effectLst/>
                <a:latin typeface="+mj-lt"/>
                <a:ea typeface="Times New Roman"/>
                <a:cs typeface="Times New Roman"/>
              </a:rPr>
              <a:t>Обладает антидепрессивным действием, повышает выработку </a:t>
            </a:r>
            <a:r>
              <a:rPr lang="ru-RU" sz="2000" b="1" dirty="0" err="1" smtClean="0">
                <a:effectLst/>
                <a:latin typeface="+mj-lt"/>
                <a:ea typeface="Times New Roman"/>
                <a:cs typeface="Times New Roman"/>
              </a:rPr>
              <a:t>эндорфинов</a:t>
            </a:r>
            <a:r>
              <a:rPr lang="ru-RU" sz="2000" b="1" dirty="0" smtClean="0">
                <a:effectLst/>
                <a:latin typeface="+mj-lt"/>
                <a:ea typeface="Times New Roman"/>
                <a:cs typeface="Times New Roman"/>
              </a:rPr>
              <a:t>.</a:t>
            </a:r>
          </a:p>
          <a:p>
            <a:pPr marL="378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2000" b="1" dirty="0" smtClean="0">
              <a:effectLst/>
              <a:latin typeface="+mj-lt"/>
              <a:ea typeface="Times New Roman"/>
              <a:cs typeface="Times New Roman"/>
            </a:endParaRPr>
          </a:p>
          <a:p>
            <a:pPr marL="3789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2000" b="1" dirty="0">
              <a:effectLst/>
              <a:latin typeface="+mj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5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корня </a:t>
            </a:r>
            <a:r>
              <a:rPr lang="ru-RU" sz="4000" b="1" dirty="0" err="1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Сарсапарилли</a:t>
            </a:r>
            <a:r>
              <a:rPr lang="ru-RU" sz="4000" b="1" dirty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 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30892"/>
          </a:xfrm>
        </p:spPr>
        <p:txBody>
          <a:bodyPr>
            <a:spAutoFit/>
          </a:bodyPr>
          <a:lstStyle/>
          <a:p>
            <a:pPr marL="0" indent="0" algn="just">
              <a:lnSpc>
                <a:spcPct val="102000"/>
              </a:lnSpc>
              <a:spcAft>
                <a:spcPts val="0"/>
              </a:spcAft>
              <a:buNone/>
            </a:pPr>
            <a:r>
              <a:rPr lang="en-US" sz="1800" dirty="0" smtClean="0">
                <a:latin typeface="Times New Roman"/>
                <a:ea typeface="Times New Roman"/>
              </a:rPr>
              <a:t>H</a:t>
            </a:r>
            <a:r>
              <a:rPr lang="ru-RU" sz="1800" dirty="0" err="1" smtClean="0">
                <a:latin typeface="Times New Roman"/>
                <a:ea typeface="Times New Roman"/>
              </a:rPr>
              <a:t>астение</a:t>
            </a:r>
            <a:r>
              <a:rPr lang="ru-RU" sz="1800" dirty="0">
                <a:latin typeface="Times New Roman"/>
                <a:ea typeface="Times New Roman"/>
              </a:rPr>
              <a:t>, семейства </a:t>
            </a:r>
            <a:r>
              <a:rPr lang="ru-RU" sz="1800" dirty="0" err="1">
                <a:latin typeface="Times New Roman"/>
                <a:ea typeface="Times New Roman"/>
              </a:rPr>
              <a:t>лилиевых</a:t>
            </a:r>
            <a:r>
              <a:rPr lang="ru-RU" sz="1800" dirty="0">
                <a:latin typeface="Times New Roman"/>
                <a:ea typeface="Times New Roman"/>
              </a:rPr>
              <a:t> </a:t>
            </a:r>
            <a:r>
              <a:rPr lang="ru-RU" sz="1800" dirty="0" err="1">
                <a:latin typeface="Times New Roman"/>
                <a:ea typeface="Times New Roman"/>
              </a:rPr>
              <a:t>смилаксовых</a:t>
            </a:r>
            <a:r>
              <a:rPr lang="ru-RU" sz="1800" dirty="0">
                <a:latin typeface="Times New Roman"/>
                <a:ea typeface="Times New Roman"/>
              </a:rPr>
              <a:t> (</a:t>
            </a:r>
            <a:r>
              <a:rPr lang="en-US" sz="1800" dirty="0" err="1">
                <a:latin typeface="Times New Roman"/>
                <a:ea typeface="Times New Roman"/>
              </a:rPr>
              <a:t>Smilaceae</a:t>
            </a:r>
            <a:r>
              <a:rPr lang="ru-RU" sz="1800" dirty="0">
                <a:latin typeface="Times New Roman"/>
                <a:ea typeface="Times New Roman"/>
              </a:rPr>
              <a:t>). Корни растения содержат танин, немного эфирного масла, сахара, </a:t>
            </a:r>
            <a:r>
              <a:rPr lang="ru-RU" sz="1800" dirty="0" err="1">
                <a:latin typeface="Times New Roman"/>
                <a:ea typeface="Times New Roman"/>
              </a:rPr>
              <a:t>ситостерол</a:t>
            </a:r>
            <a:r>
              <a:rPr lang="ru-RU" sz="1800" dirty="0">
                <a:latin typeface="Times New Roman"/>
                <a:ea typeface="Times New Roman"/>
              </a:rPr>
              <a:t>, жирные кислоты. </a:t>
            </a:r>
            <a:endParaRPr lang="ru-RU" sz="1200" dirty="0">
              <a:latin typeface="Times New Roman"/>
              <a:ea typeface="Times New Roman"/>
            </a:endParaRPr>
          </a:p>
          <a:p>
            <a:pPr marL="0" lvl="0" indent="0" defTabSz="914224">
              <a:spcBef>
                <a:spcPts val="0"/>
              </a:spcBef>
              <a:buNone/>
            </a:pPr>
            <a:r>
              <a:rPr lang="ru-RU" sz="1800" dirty="0" smtClean="0">
                <a:solidFill>
                  <a:prstClr val="black"/>
                </a:solidFill>
              </a:rPr>
              <a:t>Среди </a:t>
            </a:r>
            <a:r>
              <a:rPr lang="ru-RU" sz="1800" dirty="0">
                <a:solidFill>
                  <a:prstClr val="black"/>
                </a:solidFill>
              </a:rPr>
              <a:t>всех растений, которые работают как </a:t>
            </a:r>
            <a:r>
              <a:rPr lang="ru-RU" sz="1800" dirty="0" err="1">
                <a:solidFill>
                  <a:prstClr val="black"/>
                </a:solidFill>
              </a:rPr>
              <a:t>афродизиаки</a:t>
            </a:r>
            <a:r>
              <a:rPr lang="ru-RU" sz="1800" dirty="0">
                <a:solidFill>
                  <a:prstClr val="black"/>
                </a:solidFill>
              </a:rPr>
              <a:t>, </a:t>
            </a:r>
            <a:r>
              <a:rPr lang="ru-RU" sz="1800" dirty="0" err="1" smtClean="0">
                <a:solidFill>
                  <a:prstClr val="black"/>
                </a:solidFill>
              </a:rPr>
              <a:t>сарсапариль</a:t>
            </a:r>
            <a:r>
              <a:rPr lang="ru-RU" sz="1800" dirty="0" smtClean="0">
                <a:solidFill>
                  <a:prstClr val="black"/>
                </a:solidFill>
              </a:rPr>
              <a:t> является </a:t>
            </a:r>
            <a:r>
              <a:rPr lang="ru-RU" sz="1800" dirty="0">
                <a:solidFill>
                  <a:prstClr val="black"/>
                </a:solidFill>
              </a:rPr>
              <a:t>одним из старейших и наиболее известных естественных стимуляторов сексуальной функции мужчин.</a:t>
            </a:r>
            <a:endParaRPr lang="en-US" sz="1800" dirty="0">
              <a:solidFill>
                <a:prstClr val="black"/>
              </a:solidFill>
            </a:endParaRPr>
          </a:p>
          <a:p>
            <a:pPr marL="0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prstClr val="black"/>
                </a:solidFill>
              </a:rPr>
              <a:t>Применяется для усилении сексуального влечения и оптимизации действия мужских половых гормонов. </a:t>
            </a:r>
          </a:p>
          <a:p>
            <a:pPr marL="0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prstClr val="black"/>
                </a:solidFill>
              </a:rPr>
              <a:t>Восстанавливает мужскую потенцию, оказывает восстанавливающее действие на половые органы увеличивая кровоток.</a:t>
            </a:r>
          </a:p>
          <a:p>
            <a:pPr marL="0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prstClr val="black"/>
                </a:solidFill>
              </a:rPr>
              <a:t>Эффективно поддерживает гормональный баланс организма и повышает скорость обмена веществ.</a:t>
            </a:r>
          </a:p>
          <a:p>
            <a:pPr marL="0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prstClr val="black"/>
                </a:solidFill>
              </a:rPr>
              <a:t> Лечит бесплодие, повышает подвижность сперматозоидов . </a:t>
            </a:r>
          </a:p>
          <a:p>
            <a:pPr marL="0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prstClr val="black"/>
                </a:solidFill>
              </a:rPr>
              <a:t>Усиливает действие других энергетиков и </a:t>
            </a:r>
            <a:r>
              <a:rPr lang="ru-RU" sz="1800" dirty="0" err="1">
                <a:solidFill>
                  <a:prstClr val="black"/>
                </a:solidFill>
              </a:rPr>
              <a:t>афродизиаков</a:t>
            </a:r>
            <a:r>
              <a:rPr lang="ru-RU" sz="1800" dirty="0">
                <a:solidFill>
                  <a:prstClr val="black"/>
                </a:solidFill>
              </a:rPr>
              <a:t>. </a:t>
            </a:r>
            <a:endParaRPr lang="ru-RU" sz="1800" b="1" dirty="0">
              <a:solidFill>
                <a:srgbClr val="000000"/>
              </a:solidFill>
              <a:ea typeface="Times New Roman"/>
              <a:cs typeface="Calibri"/>
            </a:endParaRPr>
          </a:p>
          <a:p>
            <a:pPr marL="0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err="1" smtClean="0">
                <a:solidFill>
                  <a:prstClr val="black"/>
                </a:solidFill>
              </a:rPr>
              <a:t>Сарсапариль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прекрасно очищает организм, обладает мочегонными, антибактериальными и противовоспалительными свойствами. </a:t>
            </a:r>
          </a:p>
          <a:p>
            <a:pPr marL="0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err="1" smtClean="0">
                <a:solidFill>
                  <a:prstClr val="black"/>
                </a:solidFill>
              </a:rPr>
              <a:t>Сарсапариль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применяется для эффективного лечения кожи, заболеваний почек и печени. </a:t>
            </a:r>
          </a:p>
          <a:p>
            <a:pPr marL="0" lvl="0" indent="-342834" defTabSz="914224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ea typeface="Times New Roman"/>
                <a:cs typeface="Calibri"/>
              </a:rPr>
              <a:t>Экстракт корня </a:t>
            </a:r>
            <a:r>
              <a:rPr lang="ru-RU" sz="1800" dirty="0" err="1">
                <a:solidFill>
                  <a:srgbClr val="000000"/>
                </a:solidFill>
                <a:ea typeface="Times New Roman"/>
                <a:cs typeface="Calibri"/>
              </a:rPr>
              <a:t>сарсапарилли</a:t>
            </a:r>
            <a:r>
              <a:rPr lang="ru-RU" sz="1800" dirty="0">
                <a:solidFill>
                  <a:srgbClr val="000000"/>
                </a:solidFill>
                <a:ea typeface="Times New Roman"/>
                <a:cs typeface="Calibri"/>
              </a:rPr>
              <a:t> обладает противоопухолевыми свойствами</a:t>
            </a:r>
          </a:p>
        </p:txBody>
      </p:sp>
    </p:spTree>
    <p:extLst>
      <p:ext uri="{BB962C8B-B14F-4D97-AF65-F5344CB8AC3E}">
        <p14:creationId xmlns:p14="http://schemas.microsoft.com/office/powerpoint/2010/main" val="87739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семян тыквы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083443"/>
          </a:xfrm>
        </p:spPr>
        <p:txBody>
          <a:bodyPr>
            <a:spAutoFit/>
          </a:bodyPr>
          <a:lstStyle/>
          <a:p>
            <a:pPr marL="0" indent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800" dirty="0" smtClean="0">
                <a:latin typeface="Times New Roman"/>
                <a:ea typeface="Times New Roman"/>
              </a:rPr>
              <a:t>Тыква - пищевое </a:t>
            </a:r>
            <a:r>
              <a:rPr lang="ru-RU" sz="1800" dirty="0">
                <a:latin typeface="Times New Roman"/>
                <a:ea typeface="Times New Roman"/>
              </a:rPr>
              <a:t>растение семейства тыквенных (</a:t>
            </a:r>
            <a:r>
              <a:rPr lang="en-US" sz="1800" dirty="0" err="1">
                <a:latin typeface="Times New Roman"/>
                <a:ea typeface="Times New Roman"/>
              </a:rPr>
              <a:t>Cucurbitaceae</a:t>
            </a:r>
            <a:r>
              <a:rPr lang="ru-RU" sz="1800" dirty="0">
                <a:latin typeface="Times New Roman"/>
                <a:ea typeface="Times New Roman"/>
              </a:rPr>
              <a:t>). Семена растения содержат жирное масло, состоящее из </a:t>
            </a:r>
            <a:r>
              <a:rPr lang="ru-RU" sz="1800" dirty="0" err="1">
                <a:latin typeface="Times New Roman"/>
                <a:ea typeface="Times New Roman"/>
              </a:rPr>
              <a:t>линолевой</a:t>
            </a:r>
            <a:r>
              <a:rPr lang="ru-RU" sz="1800" dirty="0">
                <a:latin typeface="Times New Roman"/>
                <a:ea typeface="Times New Roman"/>
              </a:rPr>
              <a:t>, олеиновой, пальмитиновой и стеариновой кислот, </a:t>
            </a:r>
            <a:r>
              <a:rPr lang="ru-RU" sz="1800" dirty="0" err="1">
                <a:latin typeface="Times New Roman"/>
                <a:ea typeface="Times New Roman"/>
              </a:rPr>
              <a:t>ситостерина</a:t>
            </a:r>
            <a:r>
              <a:rPr lang="ru-RU" sz="1800" dirty="0">
                <a:latin typeface="Times New Roman"/>
                <a:ea typeface="Times New Roman"/>
              </a:rPr>
              <a:t>, а также смолистых вещества  (</a:t>
            </a:r>
            <a:r>
              <a:rPr lang="ru-RU" sz="1800" dirty="0" err="1">
                <a:latin typeface="Times New Roman"/>
                <a:ea typeface="Times New Roman"/>
              </a:rPr>
              <a:t>оксицеротиновой</a:t>
            </a:r>
            <a:r>
              <a:rPr lang="ru-RU" sz="1800" dirty="0">
                <a:latin typeface="Times New Roman"/>
                <a:ea typeface="Times New Roman"/>
              </a:rPr>
              <a:t> кислоты) витаминов группы В, аскорбиновой кислоты, </a:t>
            </a:r>
            <a:r>
              <a:rPr lang="ru-RU" sz="1800" dirty="0" err="1">
                <a:latin typeface="Times New Roman"/>
                <a:ea typeface="Times New Roman"/>
              </a:rPr>
              <a:t>каротиноидов</a:t>
            </a:r>
            <a:r>
              <a:rPr lang="ru-RU" sz="1800" dirty="0">
                <a:latin typeface="Times New Roman"/>
                <a:ea typeface="Times New Roman"/>
              </a:rPr>
              <a:t>, органических </a:t>
            </a:r>
            <a:r>
              <a:rPr lang="ru-RU" sz="1800" dirty="0" smtClean="0">
                <a:latin typeface="Times New Roman"/>
                <a:ea typeface="Times New Roman"/>
              </a:rPr>
              <a:t>кислот. </a:t>
            </a:r>
            <a:r>
              <a:rPr lang="ru-RU" sz="1800" dirty="0">
                <a:solidFill>
                  <a:prstClr val="black"/>
                </a:solidFill>
              </a:rPr>
              <a:t>Высокое содержание </a:t>
            </a:r>
            <a:r>
              <a:rPr lang="ru-RU" sz="1800" b="1" dirty="0">
                <a:solidFill>
                  <a:prstClr val="black"/>
                </a:solidFill>
              </a:rPr>
              <a:t>цинка</a:t>
            </a:r>
            <a:r>
              <a:rPr lang="ru-RU" sz="1800" dirty="0">
                <a:solidFill>
                  <a:prstClr val="black"/>
                </a:solidFill>
              </a:rPr>
              <a:t> и </a:t>
            </a:r>
            <a:r>
              <a:rPr lang="ru-RU" sz="1800" b="1" dirty="0">
                <a:solidFill>
                  <a:prstClr val="black"/>
                </a:solidFill>
              </a:rPr>
              <a:t>селена,</a:t>
            </a:r>
            <a:r>
              <a:rPr lang="ru-RU" sz="1800" dirty="0">
                <a:solidFill>
                  <a:prstClr val="black"/>
                </a:solidFill>
              </a:rPr>
              <a:t> улучшает сперматогенез, восстанавливая нормальное сексуальное состояние организма. 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ru-RU" sz="1800" b="1" dirty="0" smtClean="0">
                <a:latin typeface="Times New Roman"/>
                <a:ea typeface="Times New Roman"/>
              </a:rPr>
              <a:t>Экстракт семян тыквы:</a:t>
            </a:r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i="1" dirty="0" smtClean="0"/>
              <a:t>нормализует </a:t>
            </a:r>
            <a:r>
              <a:rPr lang="ru-RU" sz="1800" i="1" dirty="0"/>
              <a:t>функцию предстательной </a:t>
            </a:r>
            <a:r>
              <a:rPr lang="ru-RU" sz="1800" i="1" dirty="0" smtClean="0"/>
              <a:t>железы</a:t>
            </a:r>
            <a:endParaRPr lang="ru-RU" sz="1800" dirty="0" smtClean="0"/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i="1" dirty="0" smtClean="0"/>
              <a:t> </a:t>
            </a:r>
            <a:r>
              <a:rPr lang="ru-RU" sz="1800" i="1" dirty="0"/>
              <a:t>препятствует возникновению </a:t>
            </a:r>
            <a:r>
              <a:rPr lang="ru-RU" sz="1800" i="1" dirty="0" smtClean="0"/>
              <a:t>простатита</a:t>
            </a:r>
            <a:endParaRPr lang="ru-RU" sz="1800" dirty="0" smtClean="0"/>
          </a:p>
          <a:p>
            <a:pPr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i="1" dirty="0" smtClean="0"/>
              <a:t>улучшает мочеиспускание</a:t>
            </a:r>
            <a:endParaRPr lang="ru-RU" sz="1800" dirty="0"/>
          </a:p>
          <a:p>
            <a:pPr>
              <a:lnSpc>
                <a:spcPct val="102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i="1" dirty="0" smtClean="0"/>
              <a:t>снижает </a:t>
            </a:r>
            <a:r>
              <a:rPr lang="ru-RU" sz="1800" i="1" dirty="0"/>
              <a:t>уровень холестерина в </a:t>
            </a:r>
            <a:r>
              <a:rPr lang="ru-RU" sz="1800" i="1" dirty="0" smtClean="0"/>
              <a:t>крови</a:t>
            </a:r>
            <a:endParaRPr lang="ru-RU" sz="1800" dirty="0" smtClean="0"/>
          </a:p>
          <a:p>
            <a:pPr>
              <a:lnSpc>
                <a:spcPct val="102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1800" b="1" dirty="0" smtClean="0"/>
              <a:t>Препятствует: </a:t>
            </a:r>
          </a:p>
          <a:p>
            <a:pPr>
              <a:lnSpc>
                <a:spcPct val="102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1800" dirty="0" smtClean="0"/>
              <a:t>ослаблению </a:t>
            </a:r>
            <a:r>
              <a:rPr lang="ru-RU" sz="1800" dirty="0"/>
              <a:t>зрения, </a:t>
            </a:r>
            <a:endParaRPr lang="ru-RU" sz="1800" dirty="0" smtClean="0"/>
          </a:p>
          <a:p>
            <a:pPr>
              <a:lnSpc>
                <a:spcPct val="102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1800" dirty="0" smtClean="0"/>
              <a:t>дистрофичным </a:t>
            </a:r>
            <a:r>
              <a:rPr lang="ru-RU" sz="1800" dirty="0"/>
              <a:t>изменениям кожи и слизистой, </a:t>
            </a:r>
            <a:endParaRPr lang="ru-RU" sz="1800" dirty="0" smtClean="0"/>
          </a:p>
          <a:p>
            <a:pPr>
              <a:lnSpc>
                <a:spcPct val="102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1800" dirty="0" smtClean="0"/>
              <a:t>появлению </a:t>
            </a:r>
            <a:r>
              <a:rPr lang="ru-RU" sz="1800" dirty="0"/>
              <a:t>угрей, прыщей, бородавок, </a:t>
            </a:r>
            <a:endParaRPr lang="ru-RU" sz="1800" dirty="0" smtClean="0"/>
          </a:p>
          <a:p>
            <a:pPr>
              <a:lnSpc>
                <a:spcPct val="102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ru-RU" sz="1800" dirty="0" smtClean="0"/>
              <a:t>развитию новообразований</a:t>
            </a:r>
            <a:r>
              <a:rPr lang="ru-RU" sz="1800" dirty="0"/>
              <a:t>.</a:t>
            </a:r>
            <a:endParaRPr lang="ru-RU" sz="1800" dirty="0" smtClean="0">
              <a:latin typeface="Times New Roman"/>
              <a:ea typeface="Times New Roman"/>
            </a:endParaRP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ru-RU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35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Экстракт коры </a:t>
            </a:r>
            <a:r>
              <a:rPr lang="ru-RU" sz="4000" b="1" dirty="0" err="1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Муиры</a:t>
            </a:r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 </a:t>
            </a:r>
            <a:r>
              <a:rPr lang="ru-RU" sz="4000" b="1" dirty="0" err="1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П</a:t>
            </a:r>
            <a:r>
              <a:rPr lang="ru-RU" sz="4000" b="1" dirty="0" err="1" smtClean="0">
                <a:solidFill>
                  <a:srgbClr val="000000"/>
                </a:solidFill>
                <a:latin typeface="Gabriola" panose="04040605051002020D02" pitchFamily="82" charset="0"/>
                <a:ea typeface="Times New Roman"/>
                <a:cs typeface="Calibri"/>
              </a:rPr>
              <a:t>уамы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388398"/>
          </a:xfrm>
        </p:spPr>
        <p:txBody>
          <a:bodyPr>
            <a:spAutoFit/>
          </a:bodyPr>
          <a:lstStyle/>
          <a:p>
            <a:pPr marL="0" indent="0" algn="just">
              <a:lnSpc>
                <a:spcPct val="102000"/>
              </a:lnSpc>
              <a:buNone/>
            </a:pPr>
            <a:r>
              <a:rPr lang="ru-RU" sz="1800" b="1" dirty="0" smtClean="0"/>
              <a:t>Растение </a:t>
            </a:r>
            <a:r>
              <a:rPr lang="ru-RU" sz="1800" b="1" dirty="0"/>
              <a:t>семейства </a:t>
            </a:r>
            <a:r>
              <a:rPr lang="en-US" sz="1800" b="1" dirty="0" err="1"/>
              <a:t>Olocaceae</a:t>
            </a:r>
            <a:r>
              <a:rPr lang="ru-RU" sz="1800" b="1" dirty="0"/>
              <a:t>. Кора растения содержит эфирное масло, горечи, смолы. </a:t>
            </a:r>
            <a:endParaRPr lang="ru-RU" sz="1800" b="1" dirty="0" smtClean="0"/>
          </a:p>
          <a:p>
            <a:pPr marL="0" indent="0" algn="just">
              <a:lnSpc>
                <a:spcPct val="102000"/>
              </a:lnSpc>
              <a:buNone/>
            </a:pPr>
            <a:r>
              <a:rPr lang="ru-RU" sz="1800" b="1" dirty="0" err="1" smtClean="0">
                <a:solidFill>
                  <a:prstClr val="black"/>
                </a:solidFill>
              </a:rPr>
              <a:t>Муира</a:t>
            </a:r>
            <a:r>
              <a:rPr lang="ru-RU" sz="1800" b="1" dirty="0" smtClean="0">
                <a:solidFill>
                  <a:prstClr val="black"/>
                </a:solidFill>
              </a:rPr>
              <a:t> </a:t>
            </a:r>
            <a:r>
              <a:rPr lang="ru-RU" sz="1800" b="1" dirty="0" err="1">
                <a:solidFill>
                  <a:prstClr val="black"/>
                </a:solidFill>
              </a:rPr>
              <a:t>пуама</a:t>
            </a:r>
            <a:r>
              <a:rPr lang="ru-RU" sz="1800" b="1" dirty="0">
                <a:solidFill>
                  <a:prstClr val="black"/>
                </a:solidFill>
              </a:rPr>
              <a:t> (</a:t>
            </a:r>
            <a:r>
              <a:rPr lang="ru-RU" sz="1800" b="1" dirty="0" err="1">
                <a:solidFill>
                  <a:prstClr val="black"/>
                </a:solidFill>
              </a:rPr>
              <a:t>марапуама</a:t>
            </a:r>
            <a:r>
              <a:rPr lang="ru-RU" sz="1800" b="1" dirty="0">
                <a:solidFill>
                  <a:prstClr val="black"/>
                </a:solidFill>
              </a:rPr>
              <a:t>, дерево потенции) в регионе Бразилии традиционно используется как </a:t>
            </a:r>
            <a:r>
              <a:rPr lang="ru-RU" sz="1800" b="1" dirty="0" err="1">
                <a:solidFill>
                  <a:prstClr val="black"/>
                </a:solidFill>
              </a:rPr>
              <a:t>афродизиак</a:t>
            </a:r>
            <a:r>
              <a:rPr lang="ru-RU" sz="1800" b="1" dirty="0">
                <a:solidFill>
                  <a:prstClr val="black"/>
                </a:solidFill>
              </a:rPr>
              <a:t>, мощный антидепрессант и антистрессорный фактор, который усиливает не только физиологический, но и психологический аспекты половой функции.</a:t>
            </a:r>
          </a:p>
          <a:p>
            <a:pPr marL="0" lvl="0" indent="0" defTabSz="914224">
              <a:buNone/>
            </a:pPr>
            <a:r>
              <a:rPr lang="ru-RU" sz="1800" b="1" dirty="0">
                <a:solidFill>
                  <a:prstClr val="black"/>
                </a:solidFill>
              </a:rPr>
              <a:t>Экстракт из корней или коры дерева, стимулирующий работу нервной системы, является эффективным средством в борьбе с </a:t>
            </a:r>
            <a:r>
              <a:rPr lang="ru-RU" sz="1800" b="1" dirty="0" err="1">
                <a:solidFill>
                  <a:prstClr val="black"/>
                </a:solidFill>
              </a:rPr>
              <a:t>эректильной</a:t>
            </a: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smtClean="0">
                <a:solidFill>
                  <a:prstClr val="black"/>
                </a:solidFill>
              </a:rPr>
              <a:t>дисфункцией.</a:t>
            </a:r>
          </a:p>
          <a:p>
            <a:pPr marL="0" lvl="0" indent="0" defTabSz="914224">
              <a:buNone/>
            </a:pPr>
            <a:r>
              <a:rPr lang="ru-RU" sz="1800" b="1" dirty="0" smtClean="0">
                <a:solidFill>
                  <a:srgbClr val="000000"/>
                </a:solidFill>
                <a:ea typeface="Times New Roman"/>
                <a:cs typeface="Calibri"/>
              </a:rPr>
              <a:t>В </a:t>
            </a:r>
            <a:r>
              <a:rPr lang="ru-RU" sz="1800" b="1" dirty="0">
                <a:solidFill>
                  <a:srgbClr val="000000"/>
                </a:solidFill>
                <a:ea typeface="Times New Roman"/>
                <a:cs typeface="Calibri"/>
              </a:rPr>
              <a:t>исследования с участием 262 мужчин выявилось увеличение либидо у 62% мужчин, а также улучшение </a:t>
            </a:r>
            <a:r>
              <a:rPr lang="ru-RU" sz="1800" b="1" dirty="0" err="1">
                <a:solidFill>
                  <a:srgbClr val="000000"/>
                </a:solidFill>
                <a:ea typeface="Times New Roman"/>
                <a:cs typeface="Calibri"/>
              </a:rPr>
              <a:t>эректильной</a:t>
            </a:r>
            <a:r>
              <a:rPr lang="ru-RU" sz="1800" b="1" dirty="0">
                <a:solidFill>
                  <a:srgbClr val="000000"/>
                </a:solidFill>
                <a:ea typeface="Times New Roman"/>
                <a:cs typeface="Calibri"/>
              </a:rPr>
              <a:t> функции у 51% испытуемых, после двух недель приема экстракта </a:t>
            </a:r>
            <a:r>
              <a:rPr lang="ru-RU" sz="1800" b="1" dirty="0" err="1">
                <a:solidFill>
                  <a:srgbClr val="000000"/>
                </a:solidFill>
                <a:ea typeface="Times New Roman"/>
                <a:cs typeface="Calibri"/>
              </a:rPr>
              <a:t>Муиры</a:t>
            </a:r>
            <a:r>
              <a:rPr lang="ru-RU" sz="1800" b="1" dirty="0">
                <a:solidFill>
                  <a:srgbClr val="000000"/>
                </a:solidFill>
                <a:ea typeface="Times New Roman"/>
                <a:cs typeface="Calibri"/>
              </a:rPr>
              <a:t> </a:t>
            </a:r>
            <a:r>
              <a:rPr lang="ru-RU" sz="1800" b="1" dirty="0" err="1">
                <a:solidFill>
                  <a:srgbClr val="000000"/>
                </a:solidFill>
                <a:ea typeface="Times New Roman"/>
                <a:cs typeface="Calibri"/>
              </a:rPr>
              <a:t>пуама</a:t>
            </a:r>
            <a:r>
              <a:rPr lang="ru-RU" sz="1800" b="1" dirty="0">
                <a:solidFill>
                  <a:srgbClr val="000000"/>
                </a:solidFill>
                <a:ea typeface="Times New Roman"/>
                <a:cs typeface="Calibri"/>
              </a:rPr>
              <a:t>.</a:t>
            </a:r>
          </a:p>
          <a:p>
            <a:pPr marL="0" lvl="0" indent="0" defTabSz="914224">
              <a:buNone/>
            </a:pPr>
            <a:r>
              <a:rPr lang="ru-RU" sz="1800" b="1" dirty="0">
                <a:solidFill>
                  <a:prstClr val="black"/>
                </a:solidFill>
              </a:rPr>
              <a:t>Исследования, проведенные в парижском Институте Сексологии, показали: действие экстракта </a:t>
            </a:r>
            <a:r>
              <a:rPr lang="ru-RU" sz="1800" b="1" dirty="0" err="1">
                <a:solidFill>
                  <a:prstClr val="black"/>
                </a:solidFill>
              </a:rPr>
              <a:t>Муиры</a:t>
            </a:r>
            <a:r>
              <a:rPr lang="ru-RU" sz="1800" b="1" dirty="0">
                <a:solidFill>
                  <a:prstClr val="black"/>
                </a:solidFill>
              </a:rPr>
              <a:t> </a:t>
            </a:r>
            <a:r>
              <a:rPr lang="ru-RU" sz="1800" b="1" dirty="0" err="1">
                <a:solidFill>
                  <a:prstClr val="black"/>
                </a:solidFill>
              </a:rPr>
              <a:t>пуамы</a:t>
            </a:r>
            <a:r>
              <a:rPr lang="ru-RU" sz="1800" b="1" dirty="0">
                <a:solidFill>
                  <a:prstClr val="black"/>
                </a:solidFill>
              </a:rPr>
              <a:t> увеличивает сексуальное желание и активность, повышает удовлетворенность половым актом, способствует достижению оргазма и делает его более интенсивным. </a:t>
            </a:r>
          </a:p>
          <a:p>
            <a:pPr marL="0" lvl="0" indent="0" defTabSz="914224">
              <a:buNone/>
            </a:pPr>
            <a:r>
              <a:rPr lang="ru-RU" sz="1800" b="1" dirty="0">
                <a:solidFill>
                  <a:prstClr val="black"/>
                </a:solidFill>
              </a:rPr>
              <a:t>Активные вещества экстракта стимулируют продуцирование тестостерона и увеличивают чувствительность кожи, что благоприятно сказывается на ощущениях во время сексуального контакта.</a:t>
            </a:r>
            <a:endParaRPr lang="ru-RU" sz="1800" b="1" dirty="0">
              <a:solidFill>
                <a:srgbClr val="000000"/>
              </a:solidFill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96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015663"/>
          </a:xfrm>
        </p:spPr>
        <p:txBody>
          <a:bodyPr>
            <a:spAutoFit/>
          </a:bodyPr>
          <a:lstStyle/>
          <a:p>
            <a:r>
              <a:rPr lang="ru-RU" sz="6000" b="1" dirty="0" err="1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Солтан</a:t>
            </a:r>
            <a:endParaRPr lang="ru-RU" sz="60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7514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400" dirty="0"/>
              <a:t>К тому времени, когда мужчины достигли возраста от 30 до 55 лет, многие испытывают феномен, похожий на женскую менопаузу, которую иногда называют «</a:t>
            </a:r>
            <a:r>
              <a:rPr lang="ru-RU" sz="2400" dirty="0" err="1"/>
              <a:t>манекрой</a:t>
            </a:r>
            <a:r>
              <a:rPr lang="ru-RU" sz="2400" dirty="0" smtClean="0"/>
              <a:t>».</a:t>
            </a:r>
          </a:p>
          <a:p>
            <a:pPr marL="0" lvl="0" indent="0" defTabSz="914224">
              <a:buNone/>
            </a:pPr>
            <a:r>
              <a:rPr lang="ru-RU" sz="2400" dirty="0" smtClean="0"/>
              <a:t> </a:t>
            </a:r>
            <a:r>
              <a:rPr lang="ru-RU" sz="2400" dirty="0"/>
              <a:t>Наука теперь говорит нам, что она чаще всего связана с низкими уровнями тестостерона. После 30 лет уровень тестостерона у мужчин начинает медленно опускаться со скоростью около 1% в год. Этот низкий тестостерон представляет собой множество симптомов, которые включают увеличение жира в организме, снижение энергии, усталость, плохой сон, снижение мышечной массы, проблемы с настроением, плохая память, </a:t>
            </a:r>
            <a:r>
              <a:rPr lang="ru-RU" sz="2400" dirty="0" smtClean="0"/>
              <a:t>низкое </a:t>
            </a:r>
            <a:r>
              <a:rPr lang="ru-RU" sz="2400" dirty="0"/>
              <a:t>либидо и снижение сексуальной активности, желания и работоспособности.</a:t>
            </a:r>
            <a:endParaRPr lang="ru-RU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Овес (листья и стебли)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4579715"/>
          </a:xfrm>
        </p:spPr>
        <p:txBody>
          <a:bodyPr wrap="square">
            <a:spAutoFit/>
          </a:bodyPr>
          <a:lstStyle/>
          <a:p>
            <a:pPr marL="0" lvl="0" indent="0" defTabSz="914224">
              <a:buNone/>
            </a:pPr>
            <a:r>
              <a:rPr lang="ru-RU" sz="1800" dirty="0" smtClean="0">
                <a:latin typeface="Times New Roman"/>
                <a:ea typeface="Times New Roman"/>
              </a:rPr>
              <a:t>Овес относится </a:t>
            </a:r>
            <a:r>
              <a:rPr lang="ru-RU" sz="1800" dirty="0">
                <a:latin typeface="Times New Roman"/>
                <a:ea typeface="Times New Roman"/>
              </a:rPr>
              <a:t>к семейству злаковых</a:t>
            </a:r>
            <a:r>
              <a:rPr lang="en-US" sz="1800" dirty="0">
                <a:latin typeface="Times New Roman"/>
                <a:ea typeface="Times New Roman"/>
              </a:rPr>
              <a:t> (</a:t>
            </a:r>
            <a:r>
              <a:rPr lang="en-US" sz="1800" dirty="0" err="1">
                <a:latin typeface="Times New Roman"/>
                <a:ea typeface="Times New Roman"/>
              </a:rPr>
              <a:t>Gramineae</a:t>
            </a:r>
            <a:r>
              <a:rPr lang="en-US" sz="1800" dirty="0">
                <a:latin typeface="Times New Roman"/>
                <a:ea typeface="Times New Roman"/>
              </a:rPr>
              <a:t>). </a:t>
            </a:r>
            <a:r>
              <a:rPr lang="ru-RU" sz="1800" dirty="0">
                <a:latin typeface="Times New Roman"/>
                <a:ea typeface="Times New Roman"/>
              </a:rPr>
              <a:t>Используется трава растения, которая содержит </a:t>
            </a:r>
            <a:r>
              <a:rPr lang="ru-RU" sz="1800" dirty="0" err="1">
                <a:latin typeface="Times New Roman"/>
                <a:ea typeface="Times New Roman"/>
              </a:rPr>
              <a:t>флавоноиды</a:t>
            </a:r>
            <a:r>
              <a:rPr lang="ru-RU" sz="1800" dirty="0">
                <a:latin typeface="Times New Roman"/>
                <a:ea typeface="Times New Roman"/>
              </a:rPr>
              <a:t> (</a:t>
            </a:r>
            <a:r>
              <a:rPr lang="ru-RU" sz="1800" dirty="0" err="1">
                <a:latin typeface="Times New Roman"/>
                <a:ea typeface="Times New Roman"/>
              </a:rPr>
              <a:t>апигенин</a:t>
            </a:r>
            <a:r>
              <a:rPr lang="ru-RU" sz="1800" dirty="0">
                <a:latin typeface="Times New Roman"/>
                <a:ea typeface="Times New Roman"/>
              </a:rPr>
              <a:t>, </a:t>
            </a:r>
            <a:r>
              <a:rPr lang="ru-RU" sz="1800" dirty="0" err="1">
                <a:latin typeface="Times New Roman"/>
                <a:ea typeface="Times New Roman"/>
              </a:rPr>
              <a:t>лютеолин</a:t>
            </a:r>
            <a:r>
              <a:rPr lang="ru-RU" sz="1800" dirty="0">
                <a:latin typeface="Times New Roman"/>
                <a:ea typeface="Times New Roman"/>
              </a:rPr>
              <a:t>), полисахариды, витамины, органические кислоты, </a:t>
            </a:r>
            <a:r>
              <a:rPr lang="ru-RU" sz="1800" dirty="0" err="1">
                <a:latin typeface="Times New Roman"/>
                <a:ea typeface="Times New Roman"/>
              </a:rPr>
              <a:t>стигмастерин</a:t>
            </a:r>
            <a:r>
              <a:rPr lang="ru-RU" sz="1800" dirty="0">
                <a:latin typeface="Times New Roman"/>
                <a:ea typeface="Times New Roman"/>
              </a:rPr>
              <a:t>, стероидные сапонины, микро- </a:t>
            </a:r>
            <a:r>
              <a:rPr lang="ru-RU" sz="1800" dirty="0" smtClean="0">
                <a:latin typeface="Times New Roman"/>
                <a:ea typeface="Times New Roman"/>
              </a:rPr>
              <a:t>и макроэлементы</a:t>
            </a:r>
            <a:r>
              <a:rPr lang="ru-RU" sz="1800" dirty="0">
                <a:latin typeface="Times New Roman"/>
                <a:ea typeface="Times New Roman"/>
              </a:rPr>
              <a:t>. </a:t>
            </a:r>
            <a:endParaRPr lang="en-US" sz="1800" dirty="0" smtClean="0">
              <a:latin typeface="Times New Roman"/>
              <a:ea typeface="Times New Roman"/>
            </a:endParaRPr>
          </a:p>
          <a:p>
            <a:pPr marL="0" lvl="0" indent="0" defTabSz="914224">
              <a:buNone/>
            </a:pPr>
            <a:r>
              <a:rPr lang="ru-RU" sz="1800" dirty="0" smtClean="0"/>
              <a:t>Траву овса   употребляют 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/>
              <a:t>для </a:t>
            </a:r>
            <a:r>
              <a:rPr lang="ru-RU" sz="1800" dirty="0">
                <a:solidFill>
                  <a:prstClr val="black"/>
                </a:solidFill>
              </a:rPr>
              <a:t>повышения общего тонуса </a:t>
            </a:r>
            <a:r>
              <a:rPr lang="ru-RU" sz="1800" dirty="0" smtClean="0">
                <a:solidFill>
                  <a:prstClr val="black"/>
                </a:solidFill>
              </a:rPr>
              <a:t>организма, как тонизирующее и общеукрепляющее средство, </a:t>
            </a:r>
            <a:endParaRPr lang="ru-RU" sz="1800" dirty="0" smtClean="0">
              <a:solidFill>
                <a:srgbClr val="1D1D1D"/>
              </a:solidFill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prstClr val="black"/>
                </a:solidFill>
              </a:rPr>
              <a:t>при </a:t>
            </a:r>
            <a:r>
              <a:rPr lang="ru-RU" sz="1800" dirty="0">
                <a:solidFill>
                  <a:prstClr val="black"/>
                </a:solidFill>
              </a:rPr>
              <a:t>бессоннице, </a:t>
            </a:r>
            <a:r>
              <a:rPr lang="ru-RU" sz="1800" dirty="0">
                <a:solidFill>
                  <a:srgbClr val="1D1D1D"/>
                </a:solidFill>
              </a:rPr>
              <a:t>при переутомлении </a:t>
            </a:r>
            <a:r>
              <a:rPr lang="ru-RU" sz="1800" dirty="0" smtClean="0">
                <a:solidFill>
                  <a:srgbClr val="1D1D1D"/>
                </a:solidFill>
              </a:rPr>
              <a:t>, </a:t>
            </a:r>
            <a:r>
              <a:rPr lang="ru-RU" sz="1800" dirty="0" smtClean="0">
                <a:solidFill>
                  <a:prstClr val="black"/>
                </a:solidFill>
              </a:rPr>
              <a:t>нервном </a:t>
            </a:r>
            <a:r>
              <a:rPr lang="ru-RU" sz="1800" dirty="0">
                <a:solidFill>
                  <a:prstClr val="black"/>
                </a:solidFill>
              </a:rPr>
              <a:t>истощении, </a:t>
            </a:r>
            <a:r>
              <a:rPr lang="ru-RU" sz="1800" dirty="0">
                <a:solidFill>
                  <a:srgbClr val="1D1D1D"/>
                </a:solidFill>
              </a:rPr>
              <a:t>нервных перегрузках и физической </a:t>
            </a:r>
            <a:r>
              <a:rPr lang="ru-RU" sz="1800" dirty="0" smtClean="0">
                <a:solidFill>
                  <a:srgbClr val="1D1D1D"/>
                </a:solidFill>
              </a:rPr>
              <a:t>усталости, </a:t>
            </a:r>
            <a:r>
              <a:rPr lang="ru-RU" sz="1800" dirty="0" smtClean="0">
                <a:solidFill>
                  <a:prstClr val="black"/>
                </a:solidFill>
              </a:rPr>
              <a:t>для </a:t>
            </a:r>
            <a:r>
              <a:rPr lang="ru-RU" sz="1800" dirty="0">
                <a:solidFill>
                  <a:prstClr val="black"/>
                </a:solidFill>
              </a:rPr>
              <a:t>возбуждения аппетита</a:t>
            </a:r>
            <a:r>
              <a:rPr lang="ru-RU" sz="1800" dirty="0" smtClean="0">
                <a:solidFill>
                  <a:prstClr val="black"/>
                </a:solidFill>
              </a:rPr>
              <a:t>.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prstClr val="black"/>
                </a:solidFill>
              </a:rPr>
              <a:t>при </a:t>
            </a:r>
            <a:r>
              <a:rPr lang="ru-RU" sz="1800" dirty="0">
                <a:solidFill>
                  <a:prstClr val="black"/>
                </a:solidFill>
              </a:rPr>
              <a:t>лихорадочных состояниях, подагре, при отёках, вызванных заболеваниями почек</a:t>
            </a:r>
            <a:r>
              <a:rPr lang="ru-RU" sz="1800" dirty="0" smtClean="0">
                <a:solidFill>
                  <a:prstClr val="black"/>
                </a:solidFill>
              </a:rPr>
              <a:t>,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1D1D1D"/>
                </a:solidFill>
              </a:rPr>
              <a:t>Алкалоиды, которые содержатся в овсе, действуют на организм человека, как расслабляющее средство</a:t>
            </a:r>
            <a:endParaRPr lang="ru-RU" sz="1800" dirty="0">
              <a:solidFill>
                <a:prstClr val="black"/>
              </a:solidFill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/>
              <a:t> </a:t>
            </a:r>
            <a:r>
              <a:rPr lang="ru-RU" sz="1800" dirty="0"/>
              <a:t>Индийская народная </a:t>
            </a:r>
            <a:r>
              <a:rPr lang="ru-RU" sz="1800" dirty="0" smtClean="0"/>
              <a:t>медицина</a:t>
            </a:r>
            <a:r>
              <a:rPr lang="en-US" sz="1800" dirty="0" smtClean="0"/>
              <a:t> </a:t>
            </a:r>
            <a:r>
              <a:rPr lang="ru-RU" sz="1800" dirty="0" smtClean="0"/>
              <a:t>и </a:t>
            </a:r>
            <a:r>
              <a:rPr lang="ru-RU" sz="1800" dirty="0"/>
              <a:t>опыты английских учёных свидетельствуют об эффективности овса при лечении привыкания к наркотикам и табаку. </a:t>
            </a:r>
            <a:endParaRPr lang="ru-RU" sz="1800" b="1" dirty="0">
              <a:solidFill>
                <a:srgbClr val="000000"/>
              </a:solidFill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58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Крапива (лист)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563061"/>
          </a:xfrm>
        </p:spPr>
        <p:txBody>
          <a:bodyPr wrap="square">
            <a:spAutoFit/>
          </a:bodyPr>
          <a:lstStyle/>
          <a:p>
            <a:pPr marL="0" lvl="0" indent="0" defTabSz="914224">
              <a:buNone/>
            </a:pPr>
            <a:r>
              <a:rPr lang="ru-RU" sz="1800" b="1" dirty="0" smtClean="0">
                <a:latin typeface="+mj-lt"/>
                <a:ea typeface="Times New Roman"/>
              </a:rPr>
              <a:t>Растение </a:t>
            </a:r>
            <a:r>
              <a:rPr lang="ru-RU" sz="1800" b="1" dirty="0">
                <a:latin typeface="+mj-lt"/>
                <a:ea typeface="Times New Roman"/>
              </a:rPr>
              <a:t>семейства крапивных (</a:t>
            </a:r>
            <a:r>
              <a:rPr lang="ru-RU" sz="1800" b="1" dirty="0" err="1">
                <a:latin typeface="+mj-lt"/>
                <a:ea typeface="Times New Roman"/>
              </a:rPr>
              <a:t>Urticaceae</a:t>
            </a:r>
            <a:r>
              <a:rPr lang="ru-RU" sz="1800" b="1" dirty="0">
                <a:latin typeface="+mj-lt"/>
                <a:ea typeface="Times New Roman"/>
              </a:rPr>
              <a:t>). Листья растения содержат </a:t>
            </a:r>
            <a:r>
              <a:rPr lang="ru-RU" sz="1800" b="1" dirty="0" err="1">
                <a:latin typeface="+mj-lt"/>
                <a:ea typeface="Times New Roman"/>
              </a:rPr>
              <a:t>каротиноиды</a:t>
            </a:r>
            <a:r>
              <a:rPr lang="ru-RU" sz="1800" b="1" dirty="0">
                <a:latin typeface="+mj-lt"/>
                <a:ea typeface="Times New Roman"/>
              </a:rPr>
              <a:t>, кумарины, </a:t>
            </a:r>
            <a:r>
              <a:rPr lang="ru-RU" sz="1800" b="1" dirty="0" err="1">
                <a:latin typeface="+mj-lt"/>
                <a:ea typeface="Times New Roman"/>
              </a:rPr>
              <a:t>флавоноиды</a:t>
            </a:r>
            <a:r>
              <a:rPr lang="ru-RU" sz="1800" b="1" dirty="0">
                <a:latin typeface="+mj-lt"/>
                <a:ea typeface="Times New Roman"/>
              </a:rPr>
              <a:t>, фенольные кислоты, дубильные вещества, хлорофилл, соли железа. </a:t>
            </a:r>
            <a:endParaRPr lang="ru-RU" sz="1800" b="1" dirty="0" smtClean="0">
              <a:latin typeface="+mj-lt"/>
              <a:ea typeface="Times New Roman"/>
            </a:endParaRPr>
          </a:p>
          <a:p>
            <a:pPr marL="0" lvl="0" indent="0" defTabSz="914224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+mj-lt"/>
                <a:ea typeface="Times New Roman"/>
                <a:cs typeface="Calibri"/>
              </a:rPr>
              <a:t>Экстракт листьев крапивы: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  <a:latin typeface="+mj-lt"/>
                <a:ea typeface="Calibri"/>
              </a:rPr>
              <a:t>Оказывают тонизирующее действие, повышают основной обмен</a:t>
            </a:r>
            <a:r>
              <a:rPr lang="ru-RU" sz="1800" b="1" dirty="0" smtClean="0">
                <a:solidFill>
                  <a:prstClr val="black"/>
                </a:solidFill>
                <a:latin typeface="+mj-lt"/>
                <a:ea typeface="Calibri"/>
              </a:rPr>
              <a:t>.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err="1" smtClean="0">
                <a:solidFill>
                  <a:prstClr val="black"/>
                </a:solidFill>
                <a:latin typeface="+mj-lt"/>
                <a:ea typeface="Calibri"/>
              </a:rPr>
              <a:t>эффективвен</a:t>
            </a:r>
            <a:r>
              <a:rPr lang="ru-RU" sz="1800" b="1" dirty="0" smtClean="0">
                <a:solidFill>
                  <a:prstClr val="black"/>
                </a:solidFill>
                <a:latin typeface="+mj-lt"/>
                <a:ea typeface="Calibri"/>
              </a:rPr>
              <a:t> </a:t>
            </a:r>
            <a:r>
              <a:rPr lang="ru-RU" sz="1800" b="1" dirty="0">
                <a:solidFill>
                  <a:prstClr val="black"/>
                </a:solidFill>
                <a:latin typeface="+mj-lt"/>
                <a:ea typeface="Calibri"/>
              </a:rPr>
              <a:t>при нефритах и других воспалительных заболеваниях мочевыводящих путей</a:t>
            </a:r>
            <a:r>
              <a:rPr lang="ru-RU" sz="1800" b="1" dirty="0" smtClean="0">
                <a:solidFill>
                  <a:prstClr val="black"/>
                </a:solidFill>
                <a:latin typeface="+mj-lt"/>
                <a:ea typeface="Calibri"/>
              </a:rPr>
              <a:t>.</a:t>
            </a: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prstClr val="black"/>
                </a:solidFill>
                <a:latin typeface="+mj-lt"/>
                <a:ea typeface="Calibri"/>
              </a:rPr>
              <a:t>активизирует </a:t>
            </a:r>
            <a:r>
              <a:rPr lang="ru-RU" sz="1800" b="1" dirty="0">
                <a:solidFill>
                  <a:prstClr val="black"/>
                </a:solidFill>
                <a:latin typeface="+mj-lt"/>
                <a:ea typeface="Calibri"/>
              </a:rPr>
              <a:t>регенерацию тканей и </a:t>
            </a:r>
            <a:r>
              <a:rPr lang="ru-RU" sz="1800" b="1" dirty="0" err="1">
                <a:solidFill>
                  <a:prstClr val="black"/>
                </a:solidFill>
                <a:latin typeface="+mj-lt"/>
                <a:ea typeface="Calibri"/>
              </a:rPr>
              <a:t>эпителизацию</a:t>
            </a:r>
            <a:r>
              <a:rPr lang="ru-RU" sz="1800" b="1" dirty="0">
                <a:solidFill>
                  <a:prstClr val="black"/>
                </a:solidFill>
                <a:latin typeface="+mj-lt"/>
                <a:ea typeface="Calibri"/>
              </a:rPr>
              <a:t> пораженных участков слизистых оболочек. </a:t>
            </a:r>
            <a:endParaRPr lang="ru-RU" sz="1800" b="1" dirty="0" smtClean="0">
              <a:solidFill>
                <a:prstClr val="black"/>
              </a:solidFill>
              <a:latin typeface="+mj-lt"/>
              <a:ea typeface="Calibri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rgbClr val="000000"/>
                </a:solidFill>
                <a:latin typeface="+mj-lt"/>
                <a:ea typeface="Times New Roman"/>
                <a:cs typeface="Calibri"/>
              </a:rPr>
              <a:t>оказывает профилактический эффект на ткани яичек и структуру семенных канальцев при диабете;</a:t>
            </a:r>
            <a:endParaRPr lang="en-US" sz="1800" b="1" dirty="0">
              <a:solidFill>
                <a:srgbClr val="000000"/>
              </a:solidFill>
              <a:latin typeface="+mj-lt"/>
              <a:ea typeface="Times New Roman"/>
              <a:cs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+mj-lt"/>
                <a:ea typeface="Calibri"/>
              </a:rPr>
              <a:t>Комплекс </a:t>
            </a:r>
            <a:r>
              <a:rPr lang="ru-RU" sz="1800" b="1" dirty="0">
                <a:latin typeface="+mj-lt"/>
                <a:ea typeface="Calibri"/>
              </a:rPr>
              <a:t>компонентов обладает противовоспалительным и антибактериальным (золотистый стафилококк и </a:t>
            </a:r>
            <a:r>
              <a:rPr lang="ru-RU" sz="1800" b="1" dirty="0" err="1">
                <a:latin typeface="+mj-lt"/>
                <a:ea typeface="Calibri"/>
              </a:rPr>
              <a:t>гемолитеский</a:t>
            </a:r>
            <a:r>
              <a:rPr lang="ru-RU" sz="1800" b="1" dirty="0">
                <a:latin typeface="+mj-lt"/>
                <a:ea typeface="Calibri"/>
              </a:rPr>
              <a:t> стрептококк) </a:t>
            </a:r>
            <a:r>
              <a:rPr lang="ru-RU" sz="1800" b="1" dirty="0" smtClean="0">
                <a:latin typeface="+mj-lt"/>
                <a:ea typeface="Calibri"/>
              </a:rPr>
              <a:t>действием </a:t>
            </a:r>
          </a:p>
          <a:p>
            <a:pPr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800" b="1" dirty="0" smtClean="0">
                <a:latin typeface="+mj-lt"/>
                <a:ea typeface="Calibri"/>
              </a:rPr>
              <a:t>Способствуют </a:t>
            </a:r>
            <a:r>
              <a:rPr lang="ru-RU" sz="1800" b="1" dirty="0">
                <a:latin typeface="+mj-lt"/>
                <a:ea typeface="Calibri"/>
              </a:rPr>
              <a:t>повышению гемоглобина. </a:t>
            </a:r>
            <a:endParaRPr lang="ru-RU" sz="1800" b="1" dirty="0" smtClean="0">
              <a:latin typeface="+mj-lt"/>
              <a:ea typeface="Calibri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000000"/>
                </a:solidFill>
                <a:latin typeface="+mj-lt"/>
                <a:ea typeface="Times New Roman"/>
                <a:cs typeface="Calibri"/>
              </a:rPr>
              <a:t>Снижает способность к размножению клеток рака простаты;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000000"/>
                </a:solidFill>
                <a:latin typeface="+mj-lt"/>
                <a:ea typeface="Times New Roman"/>
                <a:cs typeface="Calibri"/>
              </a:rPr>
              <a:t> защищает мозг от нарушений, связанных со стрессом;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rgbClr val="000000"/>
                </a:solidFill>
                <a:latin typeface="+mj-lt"/>
                <a:ea typeface="Times New Roman"/>
                <a:cs typeface="Calibri"/>
              </a:rPr>
              <a:t>о</a:t>
            </a:r>
            <a:r>
              <a:rPr lang="ru-RU" sz="1800" b="1" dirty="0" smtClean="0">
                <a:solidFill>
                  <a:srgbClr val="000000"/>
                </a:solidFill>
                <a:latin typeface="+mj-lt"/>
                <a:ea typeface="Times New Roman"/>
                <a:cs typeface="Calibri"/>
              </a:rPr>
              <a:t>бладает иммуномодулирующим действием, улучшает иммунный ответ.</a:t>
            </a:r>
            <a:endParaRPr lang="ru-RU" sz="1800" b="1" dirty="0">
              <a:solidFill>
                <a:srgbClr val="000000"/>
              </a:solidFill>
              <a:latin typeface="+mj-lt"/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404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Экстракт корня Астрагала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16868"/>
          </a:xfrm>
        </p:spPr>
        <p:txBody>
          <a:bodyPr>
            <a:spAutoFit/>
          </a:bodyPr>
          <a:lstStyle/>
          <a:p>
            <a:pPr marL="0" indent="0" algn="just">
              <a:lnSpc>
                <a:spcPct val="102000"/>
              </a:lnSpc>
              <a:spcAft>
                <a:spcPts val="0"/>
              </a:spcAft>
              <a:buNone/>
            </a:pPr>
            <a:r>
              <a:rPr lang="ru-RU" sz="2000" b="1" dirty="0" smtClean="0">
                <a:latin typeface="+mj-lt"/>
                <a:ea typeface="Times New Roman"/>
              </a:rPr>
              <a:t>Растение </a:t>
            </a:r>
            <a:r>
              <a:rPr lang="ru-RU" sz="2000" b="1" dirty="0">
                <a:latin typeface="+mj-lt"/>
                <a:ea typeface="Times New Roman"/>
              </a:rPr>
              <a:t>семейства бобовых (</a:t>
            </a:r>
            <a:r>
              <a:rPr lang="en-US" sz="2000" b="1" dirty="0" err="1">
                <a:latin typeface="+mj-lt"/>
                <a:ea typeface="Times New Roman"/>
              </a:rPr>
              <a:t>Leguminosae</a:t>
            </a:r>
            <a:r>
              <a:rPr lang="ru-RU" sz="2000" b="1" dirty="0">
                <a:latin typeface="+mj-lt"/>
                <a:ea typeface="Times New Roman"/>
              </a:rPr>
              <a:t>). Корни растения содержат флавон </a:t>
            </a:r>
            <a:r>
              <a:rPr lang="ru-RU" sz="2000" b="1" dirty="0" err="1">
                <a:latin typeface="+mj-lt"/>
                <a:ea typeface="Times New Roman"/>
              </a:rPr>
              <a:t>куматакенин</a:t>
            </a:r>
            <a:r>
              <a:rPr lang="ru-RU" sz="2000" b="1" dirty="0">
                <a:latin typeface="+mj-lt"/>
                <a:ea typeface="Times New Roman"/>
              </a:rPr>
              <a:t>, а также </a:t>
            </a:r>
            <a:r>
              <a:rPr lang="ru-RU" sz="2000" b="1" dirty="0" err="1">
                <a:latin typeface="+mj-lt"/>
                <a:ea typeface="Times New Roman"/>
              </a:rPr>
              <a:t>флавоноиды</a:t>
            </a:r>
            <a:r>
              <a:rPr lang="ru-RU" sz="2000" b="1" dirty="0">
                <a:latin typeface="+mj-lt"/>
                <a:ea typeface="Times New Roman"/>
              </a:rPr>
              <a:t>, сапонины, глюкозу, аминокислоты, органические кислоты</a:t>
            </a:r>
            <a:r>
              <a:rPr lang="ru-RU" sz="2000" b="1" dirty="0" smtClean="0">
                <a:latin typeface="+mj-lt"/>
                <a:ea typeface="Times New Roman"/>
              </a:rPr>
              <a:t>.</a:t>
            </a:r>
            <a:endParaRPr lang="en-US" sz="2000" b="1" dirty="0">
              <a:latin typeface="+mj-lt"/>
              <a:ea typeface="Times New Roman"/>
            </a:endParaRPr>
          </a:p>
          <a:p>
            <a:pPr marL="0" indent="0" algn="just">
              <a:lnSpc>
                <a:spcPct val="102000"/>
              </a:lnSpc>
              <a:spcAft>
                <a:spcPts val="0"/>
              </a:spcAft>
              <a:buNone/>
            </a:pPr>
            <a:r>
              <a:rPr lang="ru-RU" sz="2000" b="1" dirty="0" smtClean="0">
                <a:latin typeface="+mj-lt"/>
                <a:ea typeface="Times New Roman"/>
              </a:rPr>
              <a:t>Экстракт корня астрагала активирует выработку </a:t>
            </a:r>
            <a:r>
              <a:rPr lang="ru-RU" sz="2000" b="1" dirty="0" err="1" smtClean="0">
                <a:latin typeface="+mj-lt"/>
                <a:ea typeface="Times New Roman"/>
              </a:rPr>
              <a:t>тестостеронв</a:t>
            </a:r>
            <a:r>
              <a:rPr lang="ru-RU" sz="2000" b="1" dirty="0" smtClean="0">
                <a:latin typeface="+mj-lt"/>
                <a:ea typeface="Times New Roman"/>
              </a:rPr>
              <a:t> клетками </a:t>
            </a:r>
            <a:r>
              <a:rPr lang="ru-RU" sz="2000" b="1" dirty="0" err="1" smtClean="0">
                <a:latin typeface="+mj-lt"/>
                <a:ea typeface="Times New Roman"/>
              </a:rPr>
              <a:t>лейдинга</a:t>
            </a:r>
            <a:r>
              <a:rPr lang="ru-RU" sz="2000" b="1" dirty="0" smtClean="0">
                <a:latin typeface="+mj-lt"/>
                <a:ea typeface="Times New Roman"/>
              </a:rPr>
              <a:t> и, в</a:t>
            </a:r>
            <a:r>
              <a:rPr lang="ru-RU" sz="2000" b="1" dirty="0" smtClean="0">
                <a:latin typeface="+mj-lt"/>
                <a:ea typeface="Times New Roman"/>
              </a:rPr>
              <a:t> значительной степени, повышает подвижность сперматозоидов, даже у здоровых доноров.</a:t>
            </a:r>
          </a:p>
          <a:p>
            <a:pPr marL="0" indent="0">
              <a:lnSpc>
                <a:spcPct val="102000"/>
              </a:lnSpc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0000"/>
                </a:solidFill>
                <a:latin typeface="+mj-lt"/>
              </a:rPr>
              <a:t>В фармакологических исследованиях экстракты Астрагала проявляли: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противовоспалительную, 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иммуностимулирующ</a:t>
            </a:r>
            <a:r>
              <a:rPr lang="ru-RU" sz="1900" b="1" dirty="0">
                <a:solidFill>
                  <a:srgbClr val="000000"/>
                </a:solidFill>
                <a:latin typeface="+mj-lt"/>
              </a:rPr>
              <a:t>ую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, 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антиоксидантн</a:t>
            </a:r>
            <a:r>
              <a:rPr lang="ru-RU" sz="1900" b="1" dirty="0">
                <a:solidFill>
                  <a:srgbClr val="000000"/>
                </a:solidFill>
                <a:latin typeface="+mj-lt"/>
              </a:rPr>
              <a:t>ую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, 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противораков</a:t>
            </a:r>
            <a:r>
              <a:rPr lang="ru-RU" sz="1900" b="1" dirty="0">
                <a:solidFill>
                  <a:srgbClr val="000000"/>
                </a:solidFill>
                <a:latin typeface="+mj-lt"/>
              </a:rPr>
              <a:t>ую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, 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антидиабетическ</a:t>
            </a:r>
            <a:r>
              <a:rPr lang="ru-RU" sz="1900" b="1" dirty="0">
                <a:solidFill>
                  <a:srgbClr val="000000"/>
                </a:solidFill>
                <a:latin typeface="+mj-lt"/>
              </a:rPr>
              <a:t>ую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, 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900" b="1" dirty="0" err="1" smtClean="0">
                <a:solidFill>
                  <a:srgbClr val="000000"/>
                </a:solidFill>
                <a:latin typeface="+mj-lt"/>
              </a:rPr>
              <a:t>кардиопротекторн</a:t>
            </a:r>
            <a:r>
              <a:rPr lang="ru-RU" sz="1900" b="1" dirty="0" err="1">
                <a:solidFill>
                  <a:srgbClr val="000000"/>
                </a:solidFill>
                <a:latin typeface="+mj-lt"/>
              </a:rPr>
              <a:t>ую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, 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900" b="1" dirty="0" err="1" smtClean="0">
                <a:solidFill>
                  <a:srgbClr val="000000"/>
                </a:solidFill>
                <a:latin typeface="+mj-lt"/>
              </a:rPr>
              <a:t>гепатопротекторн</a:t>
            </a:r>
            <a:r>
              <a:rPr lang="ru-RU" sz="1900" b="1" dirty="0" err="1">
                <a:solidFill>
                  <a:srgbClr val="000000"/>
                </a:solidFill>
                <a:latin typeface="+mj-lt"/>
              </a:rPr>
              <a:t>ую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 и</a:t>
            </a:r>
          </a:p>
          <a:p>
            <a:pPr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 противовирусн</a:t>
            </a:r>
            <a:r>
              <a:rPr lang="ru-RU" sz="1900" b="1" dirty="0">
                <a:solidFill>
                  <a:srgbClr val="000000"/>
                </a:solidFill>
                <a:latin typeface="+mj-lt"/>
              </a:rPr>
              <a:t>ую</a:t>
            </a:r>
            <a:r>
              <a:rPr lang="ru-RU" sz="1900" b="1" dirty="0" smtClean="0">
                <a:solidFill>
                  <a:srgbClr val="000000"/>
                </a:solidFill>
                <a:latin typeface="+mj-lt"/>
              </a:rPr>
              <a:t> активность.</a:t>
            </a:r>
            <a:endParaRPr lang="ru-RU" sz="1900" b="1" dirty="0">
              <a:effectLst/>
              <a:latin typeface="+mj-lt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75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Экстракт корня солодки голой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86090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000" b="1" dirty="0">
                <a:latin typeface="+mj-lt"/>
                <a:ea typeface="Times New Roman"/>
              </a:rPr>
              <a:t>Р</a:t>
            </a:r>
            <a:r>
              <a:rPr lang="ru-RU" sz="2000" b="1" dirty="0" smtClean="0">
                <a:latin typeface="+mj-lt"/>
                <a:ea typeface="Times New Roman"/>
              </a:rPr>
              <a:t>астение </a:t>
            </a:r>
            <a:r>
              <a:rPr lang="ru-RU" sz="2000" b="1" dirty="0">
                <a:latin typeface="+mj-lt"/>
                <a:ea typeface="Times New Roman"/>
              </a:rPr>
              <a:t>семейства бобовых (</a:t>
            </a:r>
            <a:r>
              <a:rPr lang="en-US" sz="2000" b="1" dirty="0" err="1">
                <a:latin typeface="+mj-lt"/>
                <a:ea typeface="Times New Roman"/>
              </a:rPr>
              <a:t>Leguminosae</a:t>
            </a:r>
            <a:r>
              <a:rPr lang="ru-RU" sz="2000" b="1" dirty="0">
                <a:latin typeface="+mj-lt"/>
                <a:ea typeface="Times New Roman"/>
              </a:rPr>
              <a:t>). Используют корни  растения, содержащие </a:t>
            </a:r>
            <a:r>
              <a:rPr lang="ru-RU" sz="2000" b="1" dirty="0" err="1">
                <a:latin typeface="+mj-lt"/>
                <a:ea typeface="Times New Roman"/>
              </a:rPr>
              <a:t>глицирризиновую</a:t>
            </a:r>
            <a:r>
              <a:rPr lang="ru-RU" sz="2000" b="1" dirty="0">
                <a:latin typeface="+mj-lt"/>
                <a:ea typeface="Times New Roman"/>
              </a:rPr>
              <a:t> кислоту, пищевые волокна, калий, </a:t>
            </a:r>
            <a:r>
              <a:rPr lang="ru-RU" sz="2000" b="1" dirty="0" err="1">
                <a:latin typeface="+mj-lt"/>
                <a:ea typeface="Times New Roman"/>
              </a:rPr>
              <a:t>флавоноиды</a:t>
            </a:r>
            <a:r>
              <a:rPr lang="ru-RU" sz="2000" b="1" dirty="0">
                <a:latin typeface="+mj-lt"/>
                <a:ea typeface="Times New Roman"/>
              </a:rPr>
              <a:t>, органические кислоты, бетаин, бета-</a:t>
            </a:r>
            <a:r>
              <a:rPr lang="ru-RU" sz="2000" b="1" dirty="0" err="1">
                <a:latin typeface="+mj-lt"/>
                <a:ea typeface="Times New Roman"/>
              </a:rPr>
              <a:t>ситостерин</a:t>
            </a:r>
            <a:r>
              <a:rPr lang="ru-RU" sz="2000" b="1" dirty="0">
                <a:latin typeface="+mj-lt"/>
                <a:ea typeface="Times New Roman"/>
              </a:rPr>
              <a:t>. </a:t>
            </a:r>
            <a:endParaRPr lang="en-US" sz="2000" b="1" dirty="0" smtClean="0">
              <a:latin typeface="+mj-lt"/>
              <a:ea typeface="Times New Roman"/>
            </a:endParaRPr>
          </a:p>
          <a:p>
            <a:pPr marL="0" lvl="0" indent="0" defTabSz="914224">
              <a:buNone/>
            </a:pPr>
            <a:r>
              <a:rPr lang="ru-RU" sz="2000" b="1" dirty="0">
                <a:latin typeface="+mj-lt"/>
              </a:rPr>
              <a:t>Биологическое действие солодки: </a:t>
            </a:r>
            <a:endParaRPr lang="en-US" sz="20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solidFill>
                  <a:prstClr val="black"/>
                </a:solidFill>
              </a:rPr>
              <a:t>регулирует гормональный баланс, 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solidFill>
                  <a:prstClr val="black"/>
                </a:solidFill>
              </a:rPr>
              <a:t>стимулирует кору надпочечников, 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err="1" smtClean="0">
                <a:latin typeface="+mj-lt"/>
              </a:rPr>
              <a:t>адаптогенное</a:t>
            </a:r>
            <a:r>
              <a:rPr lang="ru-RU" sz="1900" b="1" dirty="0" smtClean="0">
                <a:latin typeface="+mj-lt"/>
              </a:rPr>
              <a:t>, </a:t>
            </a:r>
            <a:endParaRPr lang="en-US" sz="19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+mj-lt"/>
              </a:rPr>
              <a:t>противовоспалительное, </a:t>
            </a:r>
            <a:endParaRPr lang="en-US" sz="19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+mj-lt"/>
              </a:rPr>
              <a:t>противоаллергическое, </a:t>
            </a:r>
            <a:endParaRPr lang="en-US" sz="19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err="1" smtClean="0">
                <a:latin typeface="+mj-lt"/>
              </a:rPr>
              <a:t>детоксицирующее</a:t>
            </a:r>
            <a:r>
              <a:rPr lang="ru-RU" sz="1900" b="1" dirty="0" smtClean="0">
                <a:latin typeface="+mj-lt"/>
              </a:rPr>
              <a:t>, </a:t>
            </a:r>
            <a:endParaRPr lang="en-US" sz="19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+mj-lt"/>
              </a:rPr>
              <a:t>противовирусное, </a:t>
            </a:r>
            <a:endParaRPr lang="en-US" sz="19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+mj-lt"/>
              </a:rPr>
              <a:t>повышающее защитные свойства слизистой желудочно-кишечного тракта,</a:t>
            </a:r>
            <a:endParaRPr lang="en-US" sz="19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+mj-lt"/>
              </a:rPr>
              <a:t> отхаркивающее, </a:t>
            </a:r>
            <a:endParaRPr lang="en-US" sz="1900" b="1" dirty="0" smtClean="0">
              <a:latin typeface="+mj-lt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900" b="1" dirty="0" smtClean="0">
                <a:latin typeface="+mj-lt"/>
              </a:rPr>
              <a:t>нормализующее уровень глюкозы в крови.</a:t>
            </a:r>
            <a:endParaRPr lang="ru-RU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1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Экстракт коры </a:t>
            </a:r>
            <a:r>
              <a:rPr lang="ru-RU" sz="4000" b="1" dirty="0" err="1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Катуабы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835444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200" b="1" dirty="0" smtClean="0">
                <a:latin typeface="Times New Roman"/>
                <a:ea typeface="Times New Roman"/>
              </a:rPr>
              <a:t>Растение </a:t>
            </a:r>
            <a:r>
              <a:rPr lang="ru-RU" sz="2200" b="1" dirty="0">
                <a:latin typeface="Times New Roman"/>
                <a:ea typeface="Times New Roman"/>
              </a:rPr>
              <a:t>семейства бобовых (</a:t>
            </a:r>
            <a:r>
              <a:rPr lang="en-US" sz="2200" b="1" dirty="0" err="1">
                <a:latin typeface="Times New Roman"/>
                <a:ea typeface="Times New Roman"/>
              </a:rPr>
              <a:t>Leguminosae</a:t>
            </a:r>
            <a:r>
              <a:rPr lang="ru-RU" sz="2200" b="1" dirty="0">
                <a:latin typeface="Times New Roman"/>
                <a:ea typeface="Times New Roman"/>
              </a:rPr>
              <a:t>). Используют корни  растения, содержащие </a:t>
            </a:r>
            <a:r>
              <a:rPr lang="ru-RU" sz="2200" b="1" dirty="0" err="1">
                <a:latin typeface="Times New Roman"/>
                <a:ea typeface="Times New Roman"/>
              </a:rPr>
              <a:t>глицирризиновую</a:t>
            </a:r>
            <a:r>
              <a:rPr lang="ru-RU" sz="2200" b="1" dirty="0">
                <a:latin typeface="Times New Roman"/>
                <a:ea typeface="Times New Roman"/>
              </a:rPr>
              <a:t> кислоту, пищевые волокна, калий, </a:t>
            </a:r>
            <a:r>
              <a:rPr lang="ru-RU" sz="2200" b="1" dirty="0" err="1">
                <a:latin typeface="Times New Roman"/>
                <a:ea typeface="Times New Roman"/>
              </a:rPr>
              <a:t>флавоноиды</a:t>
            </a:r>
            <a:r>
              <a:rPr lang="ru-RU" sz="2200" b="1" dirty="0">
                <a:latin typeface="Times New Roman"/>
                <a:ea typeface="Times New Roman"/>
              </a:rPr>
              <a:t>, органические кислоты, бетаин, бета-</a:t>
            </a:r>
            <a:r>
              <a:rPr lang="ru-RU" sz="2200" b="1" dirty="0" err="1">
                <a:latin typeface="Times New Roman"/>
                <a:ea typeface="Times New Roman"/>
              </a:rPr>
              <a:t>ситостерин</a:t>
            </a:r>
            <a:r>
              <a:rPr lang="ru-RU" sz="2200" b="1" dirty="0">
                <a:latin typeface="Times New Roman"/>
                <a:ea typeface="Times New Roman"/>
              </a:rPr>
              <a:t>.</a:t>
            </a:r>
            <a:endParaRPr lang="ru-RU" sz="2200" b="1" dirty="0" smtClean="0">
              <a:solidFill>
                <a:prstClr val="black"/>
              </a:solidFill>
            </a:endParaRP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200" dirty="0" err="1" smtClean="0">
                <a:solidFill>
                  <a:prstClr val="black"/>
                </a:solidFill>
              </a:rPr>
              <a:t>Катуаба</a:t>
            </a:r>
            <a:r>
              <a:rPr lang="ru-RU" sz="2200" dirty="0" smtClean="0">
                <a:solidFill>
                  <a:prstClr val="black"/>
                </a:solidFill>
              </a:rPr>
              <a:t> </a:t>
            </a:r>
            <a:r>
              <a:rPr lang="ru-RU" sz="2200" dirty="0">
                <a:solidFill>
                  <a:prstClr val="black"/>
                </a:solidFill>
              </a:rPr>
              <a:t>снимает стрессы, оптимизирует функции нервной системы, и особенно той ее части, которая отвечает за «эротическое настроение» мужчины. </a:t>
            </a:r>
            <a:endParaRPr lang="en-US" sz="2200" dirty="0">
              <a:solidFill>
                <a:prstClr val="black"/>
              </a:solidFill>
            </a:endParaRP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prstClr val="black"/>
                </a:solidFill>
              </a:rPr>
              <a:t> Исследование, опубликованное в 2007 году, показало, что кора </a:t>
            </a:r>
            <a:r>
              <a:rPr lang="ru-RU" sz="2200" dirty="0" err="1">
                <a:solidFill>
                  <a:prstClr val="black"/>
                </a:solidFill>
              </a:rPr>
              <a:t>катуабы</a:t>
            </a:r>
            <a:r>
              <a:rPr lang="ru-RU" sz="2200" dirty="0">
                <a:solidFill>
                  <a:prstClr val="black"/>
                </a:solidFill>
              </a:rPr>
              <a:t> содержит </a:t>
            </a:r>
            <a:r>
              <a:rPr lang="ru-RU" sz="2200" dirty="0" err="1">
                <a:solidFill>
                  <a:prstClr val="black"/>
                </a:solidFill>
              </a:rPr>
              <a:t>эпикатехины</a:t>
            </a:r>
            <a:r>
              <a:rPr lang="ru-RU" sz="2200" dirty="0">
                <a:solidFill>
                  <a:prstClr val="black"/>
                </a:solidFill>
              </a:rPr>
              <a:t>, которые являются мощными антиоксидантами, обладающими антибактериальными и </a:t>
            </a:r>
            <a:r>
              <a:rPr lang="ru-RU" sz="2200" dirty="0" err="1">
                <a:solidFill>
                  <a:prstClr val="black"/>
                </a:solidFill>
              </a:rPr>
              <a:t>онкопротекторными</a:t>
            </a:r>
            <a:r>
              <a:rPr lang="ru-RU" sz="2200" dirty="0">
                <a:solidFill>
                  <a:prstClr val="black"/>
                </a:solidFill>
              </a:rPr>
              <a:t> свойствами.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prstClr val="black"/>
                </a:solidFill>
              </a:rPr>
              <a:t>Показана также эффективность экстракта при неврологических расстройствах,  тревожности и стрессах, для восстановления внимания и памяти, при депрессии, окислительном стрессе и травмах мозга,  при воспалительных процессах в том числе и мозга.</a:t>
            </a:r>
          </a:p>
        </p:txBody>
      </p:sp>
    </p:spTree>
    <p:extLst>
      <p:ext uri="{BB962C8B-B14F-4D97-AF65-F5344CB8AC3E}">
        <p14:creationId xmlns:p14="http://schemas.microsoft.com/office/powerpoint/2010/main" val="151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Кайенский перец (плоды)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189113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1800" b="1" dirty="0" smtClean="0">
                <a:latin typeface="Times New Roman"/>
                <a:ea typeface="Times New Roman"/>
              </a:rPr>
              <a:t>Растение </a:t>
            </a:r>
            <a:r>
              <a:rPr lang="ru-RU" sz="1800" b="1" dirty="0">
                <a:latin typeface="Times New Roman"/>
                <a:ea typeface="Times New Roman"/>
              </a:rPr>
              <a:t>семейства пасленовых (</a:t>
            </a:r>
            <a:r>
              <a:rPr lang="en-US" sz="1800" b="1" dirty="0" err="1">
                <a:latin typeface="Times New Roman"/>
                <a:ea typeface="Times New Roman"/>
              </a:rPr>
              <a:t>Solanaceae</a:t>
            </a:r>
            <a:r>
              <a:rPr lang="ru-RU" sz="1800" b="1" dirty="0">
                <a:latin typeface="Times New Roman"/>
                <a:ea typeface="Times New Roman"/>
              </a:rPr>
              <a:t>). Используют плоды растения, содержащие </a:t>
            </a:r>
            <a:r>
              <a:rPr lang="ru-RU" sz="1800" b="1" dirty="0" err="1">
                <a:latin typeface="Times New Roman"/>
                <a:ea typeface="Times New Roman"/>
              </a:rPr>
              <a:t>капсаицин</a:t>
            </a:r>
            <a:r>
              <a:rPr lang="ru-RU" sz="1800" b="1" dirty="0">
                <a:latin typeface="Times New Roman"/>
                <a:ea typeface="Times New Roman"/>
              </a:rPr>
              <a:t>, эфирное масло, </a:t>
            </a:r>
            <a:r>
              <a:rPr lang="ru-RU" sz="1800" b="1" dirty="0" err="1" smtClean="0">
                <a:latin typeface="Times New Roman"/>
                <a:ea typeface="Times New Roman"/>
              </a:rPr>
              <a:t>каротиноиды</a:t>
            </a:r>
            <a:r>
              <a:rPr lang="ru-RU" sz="1800" b="1" dirty="0" smtClean="0">
                <a:latin typeface="Times New Roman"/>
                <a:ea typeface="Times New Roman"/>
              </a:rPr>
              <a:t> </a:t>
            </a:r>
            <a:r>
              <a:rPr lang="ru-RU" sz="1800" b="1" dirty="0">
                <a:latin typeface="Times New Roman"/>
                <a:ea typeface="Times New Roman"/>
              </a:rPr>
              <a:t>и аскорбиновую кислоту</a:t>
            </a:r>
            <a:r>
              <a:rPr lang="ru-RU" sz="1800" b="1" dirty="0" smtClean="0">
                <a:latin typeface="Times New Roman"/>
                <a:ea typeface="Times New Roman"/>
              </a:rPr>
              <a:t>.</a:t>
            </a:r>
          </a:p>
          <a:p>
            <a:pPr marL="0" lvl="0" indent="0" defTabSz="914224">
              <a:buNone/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Основным активным компонентом кайенского перца является алкалоид </a:t>
            </a:r>
            <a:r>
              <a:rPr lang="ru-RU" sz="18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капсаицин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, который </a:t>
            </a:r>
            <a:r>
              <a:rPr lang="ru-RU" sz="1800" b="1" dirty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обладает 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: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противовоспалительным действием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Обезболивающим действием в том числе и при </a:t>
            </a:r>
            <a:r>
              <a:rPr lang="ru-RU" sz="18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нейропатической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боли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Противоязвенным</a:t>
            </a: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 действием, эффективен при тошноте и рвоте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Активизирует обмен веществ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Улучшает капиллярный кровоток и состояние сосудов в целом.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антихолестеринемическими свойствами </a:t>
            </a:r>
            <a:endParaRPr lang="ru-RU" sz="1800" b="1" dirty="0" smtClean="0">
              <a:solidFill>
                <a:srgbClr val="000000"/>
              </a:solidFill>
              <a:latin typeface="Times New Roman"/>
              <a:ea typeface="Times New Roman"/>
              <a:cs typeface="Calibri"/>
            </a:endParaRP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err="1">
                <a:solidFill>
                  <a:srgbClr val="000000"/>
                </a:solidFill>
                <a:latin typeface="Times New Roman"/>
              </a:rPr>
              <a:t>о</a:t>
            </a:r>
            <a:r>
              <a:rPr lang="ru-RU" sz="1800" dirty="0" err="1" smtClean="0">
                <a:solidFill>
                  <a:srgbClr val="000000"/>
                </a:solidFill>
                <a:latin typeface="Times New Roman"/>
              </a:rPr>
              <a:t>копротекторными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 свойствами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 антидиабетическими свойствами,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800" dirty="0" err="1" smtClean="0">
                <a:solidFill>
                  <a:srgbClr val="000000"/>
                </a:solidFill>
                <a:latin typeface="Times New Roman"/>
              </a:rPr>
              <a:t>антигипертензивными</a:t>
            </a: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противомикробными </a:t>
            </a:r>
          </a:p>
          <a:p>
            <a:pPr lvl="0" defTabSz="914224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</a:rPr>
              <a:t>антиоксидантными свойствами,</a:t>
            </a:r>
            <a:endParaRPr lang="ru-RU" sz="1800" b="1" dirty="0">
              <a:solidFill>
                <a:srgbClr val="000000"/>
              </a:solidFill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21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7886"/>
          </a:xfr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Экстракт Устриц</a:t>
            </a:r>
            <a:endParaRPr lang="ru-RU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01424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000" dirty="0" smtClean="0">
                <a:latin typeface="+mj-lt"/>
              </a:rPr>
              <a:t>Японцы </a:t>
            </a:r>
            <a:r>
              <a:rPr lang="ru-RU" sz="2000" dirty="0">
                <a:latin typeface="+mj-lt"/>
              </a:rPr>
              <a:t>называют устрицы «молоком моря», за то что это натуральный источник гликогена, фосфолипидов , морских минералов (в </a:t>
            </a:r>
            <a:r>
              <a:rPr lang="ru-RU" sz="2000" dirty="0" err="1">
                <a:latin typeface="+mj-lt"/>
              </a:rPr>
              <a:t>т.ч</a:t>
            </a:r>
            <a:r>
              <a:rPr lang="ru-RU" sz="2000" dirty="0">
                <a:latin typeface="+mj-lt"/>
              </a:rPr>
              <a:t>. органически связанного цинка), а также целого комплекса аминокислот и витаминов (в </a:t>
            </a:r>
            <a:r>
              <a:rPr lang="ru-RU" sz="2000" dirty="0" err="1">
                <a:latin typeface="+mj-lt"/>
              </a:rPr>
              <a:t>т.ч</a:t>
            </a:r>
            <a:r>
              <a:rPr lang="ru-RU" sz="2000" dirty="0">
                <a:latin typeface="+mj-lt"/>
              </a:rPr>
              <a:t>. сбалансированной смеси природных токоферолов). </a:t>
            </a:r>
            <a:r>
              <a:rPr lang="ru-RU" sz="2000" dirty="0">
                <a:solidFill>
                  <a:prstClr val="black"/>
                </a:solidFill>
                <a:latin typeface="+mj-lt"/>
              </a:rPr>
              <a:t>Содержит большое количество </a:t>
            </a:r>
            <a:r>
              <a:rPr lang="ru-RU" sz="2000" dirty="0" smtClean="0">
                <a:solidFill>
                  <a:prstClr val="black"/>
                </a:solidFill>
                <a:latin typeface="+mj-lt"/>
              </a:rPr>
              <a:t>таурина.</a:t>
            </a:r>
            <a:endParaRPr lang="en-US" sz="2000" dirty="0" smtClean="0">
              <a:solidFill>
                <a:prstClr val="black"/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+mj-lt"/>
              </a:rPr>
              <a:t>Повышает жизнеспособность, выносливость </a:t>
            </a:r>
            <a:r>
              <a:rPr lang="ru-RU" sz="2000" dirty="0">
                <a:latin typeface="+mj-lt"/>
              </a:rPr>
              <a:t>и </a:t>
            </a:r>
            <a:r>
              <a:rPr lang="ru-RU" sz="2000" dirty="0" smtClean="0">
                <a:latin typeface="+mj-lt"/>
              </a:rPr>
              <a:t>энергию </a:t>
            </a:r>
            <a:r>
              <a:rPr lang="ru-RU" sz="2000" dirty="0">
                <a:latin typeface="+mj-lt"/>
              </a:rPr>
              <a:t>мужского организма. </a:t>
            </a:r>
            <a:endParaRPr lang="en-US" sz="2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+mj-lt"/>
              </a:rPr>
              <a:t>Эффективное средство поднятие тонуса, потенции и омолаживания организма. </a:t>
            </a:r>
            <a:endParaRPr lang="ru-RU" sz="2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+mj-lt"/>
              </a:rPr>
              <a:t>Улучшает </a:t>
            </a:r>
            <a:r>
              <a:rPr lang="ru-RU" sz="2000" dirty="0">
                <a:latin typeface="+mj-lt"/>
              </a:rPr>
              <a:t>метаболическую функцию печени, </a:t>
            </a:r>
            <a:endParaRPr lang="ru-RU" sz="2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+mj-lt"/>
              </a:rPr>
              <a:t>нормализует </a:t>
            </a:r>
            <a:r>
              <a:rPr lang="ru-RU" sz="2000" dirty="0">
                <a:latin typeface="+mj-lt"/>
              </a:rPr>
              <a:t>артериальное давление, </a:t>
            </a:r>
            <a:endParaRPr lang="ru-RU" sz="2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+mj-lt"/>
              </a:rPr>
              <a:t>предотвращает </a:t>
            </a:r>
            <a:r>
              <a:rPr lang="ru-RU" sz="2000" dirty="0">
                <a:latin typeface="+mj-lt"/>
              </a:rPr>
              <a:t>образование тромбов, </a:t>
            </a:r>
            <a:endParaRPr lang="en-US" sz="2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+mj-lt"/>
              </a:rPr>
              <a:t>поддерживает сердечно-сосудистую систему, </a:t>
            </a:r>
            <a:endParaRPr lang="en-US" sz="2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+mj-lt"/>
              </a:rPr>
              <a:t>выводит </a:t>
            </a:r>
            <a:r>
              <a:rPr lang="ru-RU" sz="2000" dirty="0">
                <a:latin typeface="+mj-lt"/>
              </a:rPr>
              <a:t>из организма шлаки и опасные вещества, </a:t>
            </a:r>
            <a:endParaRPr lang="en-US" sz="200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prstClr val="black"/>
                </a:solidFill>
                <a:latin typeface="+mj-lt"/>
                <a:ea typeface="Times New Roman"/>
              </a:rPr>
              <a:t>Обладает иммуностимулирующим и </a:t>
            </a:r>
            <a:r>
              <a:rPr lang="ru-RU" sz="2000" dirty="0" err="1" smtClean="0">
                <a:solidFill>
                  <a:prstClr val="black"/>
                </a:solidFill>
                <a:latin typeface="+mj-lt"/>
                <a:ea typeface="Times New Roman"/>
              </a:rPr>
              <a:t>онкопротекторным</a:t>
            </a:r>
            <a:r>
              <a:rPr lang="ru-RU" sz="2000" dirty="0" smtClean="0">
                <a:solidFill>
                  <a:prstClr val="black"/>
                </a:solidFill>
                <a:latin typeface="+mj-lt"/>
                <a:ea typeface="Times New Roman"/>
              </a:rPr>
              <a:t> действием</a:t>
            </a:r>
            <a:r>
              <a:rPr lang="en-US" sz="2000" dirty="0" smtClean="0">
                <a:solidFill>
                  <a:prstClr val="black"/>
                </a:solidFill>
                <a:latin typeface="+mj-lt"/>
                <a:ea typeface="Times New Roman"/>
              </a:rPr>
              <a:t>/</a:t>
            </a:r>
            <a:endParaRPr lang="en-US" sz="2000" dirty="0" smtClean="0">
              <a:latin typeface="+mj-lt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617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40"/>
            <a:ext cx="8229600" cy="1107996"/>
          </a:xfrm>
        </p:spPr>
        <p:txBody>
          <a:bodyPr>
            <a:spAutoFit/>
          </a:bodyPr>
          <a:lstStyle/>
          <a:p>
            <a:r>
              <a:rPr lang="ru-RU" sz="6600" b="1" dirty="0" err="1" smtClean="0">
                <a:latin typeface="Gabriola" panose="04040605051002020D02" pitchFamily="82" charset="0"/>
              </a:rPr>
              <a:t>Солтан</a:t>
            </a:r>
            <a:endParaRPr lang="ru-RU" sz="6600" b="1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02716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400" b="1" dirty="0" smtClean="0">
                <a:solidFill>
                  <a:prstClr val="black"/>
                </a:solidFill>
              </a:rPr>
              <a:t>Формула мужского совершенства во всех проявлениях мужского начала: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</a:rPr>
              <a:t>Поддерживает  репродуктивную функцию;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</a:rPr>
              <a:t>Усиливает и активизирует либидо;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</a:rPr>
              <a:t>Способствует поддержанию оптимального уровня </a:t>
            </a:r>
            <a:r>
              <a:rPr lang="ru-RU" sz="2400" b="1" dirty="0" err="1" smtClean="0">
                <a:solidFill>
                  <a:prstClr val="black"/>
                </a:solidFill>
              </a:rPr>
              <a:t>тестестерона</a:t>
            </a:r>
            <a:r>
              <a:rPr lang="ru-RU" sz="2400" b="1" dirty="0" smtClean="0">
                <a:solidFill>
                  <a:prstClr val="black"/>
                </a:solidFill>
              </a:rPr>
              <a:t>;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</a:rPr>
              <a:t>Поддерживает уверенность в своих силах;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</a:rPr>
              <a:t>Способствует проявлению твердости характера;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</a:rPr>
              <a:t>Улучшает сперматогенез;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</a:rPr>
              <a:t>Помогает преодолеть </a:t>
            </a:r>
            <a:r>
              <a:rPr lang="ru-RU" sz="2400" b="1" dirty="0" err="1" smtClean="0">
                <a:solidFill>
                  <a:prstClr val="black"/>
                </a:solidFill>
              </a:rPr>
              <a:t>эректильную</a:t>
            </a:r>
            <a:r>
              <a:rPr lang="ru-RU" sz="2400" b="1" dirty="0" smtClean="0">
                <a:solidFill>
                  <a:prstClr val="black"/>
                </a:solidFill>
              </a:rPr>
              <a:t> дисфункцию.</a:t>
            </a:r>
            <a:endParaRPr lang="ru-RU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3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abriola" panose="04040605051002020D02" pitchFamily="82" charset="0"/>
              </a:rPr>
              <a:t>Состав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535223"/>
              </p:ext>
            </p:extLst>
          </p:nvPr>
        </p:nvGraphicFramePr>
        <p:xfrm>
          <a:off x="2123728" y="1196752"/>
          <a:ext cx="4680521" cy="5057775"/>
        </p:xfrm>
        <a:graphic>
          <a:graphicData uri="http://schemas.openxmlformats.org/drawingml/2006/table">
            <a:tbl>
              <a:tblPr/>
              <a:tblGrid>
                <a:gridCol w="3320700"/>
                <a:gridCol w="1359821"/>
              </a:tblGrid>
              <a:tr h="1835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Ингредиент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мг/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капс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Цинк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оксид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Эврикома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Длиннолистная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200.00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 (060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экстракт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) 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L-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Аргинин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Жэеньшень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 </a:t>
                      </a:r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Элеутерокк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(смесь)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62.50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Женьшень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(корень)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Элеутерококк(корень)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Запатентованная 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смесь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362.50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Сарсапарилль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(экстракт корня)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80.00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Семена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тыквы(экстракт)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60.00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Муира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Пуамв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(экстракт коры)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40.00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Овес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(лист и стебель)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Крапива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(лист)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Кайенский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перец (плоды)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Астрагал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(экстракт корня)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Катауба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кора экстракт)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37.00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Солодка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(экстракт корня)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 Экстракт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устриц 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и</a:t>
                      </a:r>
                    </a:p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Бор (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аминокислотный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хелат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10.00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1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015663"/>
          </a:xfrm>
        </p:spPr>
        <p:txBody>
          <a:bodyPr>
            <a:spAutoFit/>
          </a:bodyPr>
          <a:lstStyle/>
          <a:p>
            <a:r>
              <a:rPr lang="ru-RU" sz="6000" b="1" dirty="0" err="1" smtClean="0">
                <a:solidFill>
                  <a:srgbClr val="000000"/>
                </a:solidFill>
                <a:latin typeface="Gabriola" panose="04040605051002020D02" pitchFamily="82" charset="0"/>
                <a:cs typeface="Calibri"/>
              </a:rPr>
              <a:t>Солтан</a:t>
            </a:r>
            <a:endParaRPr lang="ru-RU" sz="6000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2751522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400" dirty="0" err="1" smtClean="0"/>
              <a:t>Солтан</a:t>
            </a:r>
            <a:r>
              <a:rPr lang="ru-RU" sz="2400" dirty="0" smtClean="0"/>
              <a:t> предлагает </a:t>
            </a:r>
            <a:r>
              <a:rPr lang="ru-RU" sz="2400" dirty="0"/>
              <a:t>возможность трансформировать естественный уровень тестостерона у вашего мужчины и его жизнь, </a:t>
            </a:r>
            <a:endParaRPr lang="ru-RU" sz="2400" dirty="0" smtClean="0"/>
          </a:p>
          <a:p>
            <a:pPr marL="0" lvl="0" indent="0" defTabSz="914224">
              <a:buNone/>
            </a:pPr>
            <a:r>
              <a:rPr lang="ru-RU" sz="2400" dirty="0" smtClean="0"/>
              <a:t>Эта </a:t>
            </a:r>
            <a:r>
              <a:rPr lang="ru-RU" sz="2400" dirty="0"/>
              <a:t>формула помогает стимулировать и поддерживать собственное естественное производство тестостерона. Ключевые ингредиенты</a:t>
            </a:r>
            <a:r>
              <a:rPr lang="ru-RU" sz="2400" dirty="0" smtClean="0"/>
              <a:t>, </a:t>
            </a:r>
            <a:r>
              <a:rPr lang="ru-RU" sz="2400" dirty="0"/>
              <a:t>делают эту прорывную формулу для превращения </a:t>
            </a:r>
            <a:r>
              <a:rPr lang="ru-RU" sz="2400" dirty="0" smtClean="0"/>
              <a:t>мужчины </a:t>
            </a:r>
            <a:r>
              <a:rPr lang="ru-RU" sz="2400" dirty="0"/>
              <a:t>в </a:t>
            </a:r>
            <a:r>
              <a:rPr lang="ru-RU" sz="2400" dirty="0" smtClean="0"/>
              <a:t>супермена.</a:t>
            </a:r>
            <a:endParaRPr lang="ru-RU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61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ru-RU" b="1" dirty="0" smtClean="0">
                <a:latin typeface="Gabriola" panose="04040605051002020D02" pitchFamily="82" charset="0"/>
              </a:rPr>
              <a:t>Цинк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6517"/>
          </a:xfrm>
        </p:spPr>
        <p:txBody>
          <a:bodyPr>
            <a:spAutoFit/>
          </a:bodyPr>
          <a:lstStyle/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Цинк — это важнейший микроэлемент для организма человека, который обладает широким спектром биологических эффектов.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Цинк, как биологический компонент, присутствует во многих органах, однако максимальное его содержание выявлено в сперматозоидах (до 2 мг цинка в миллилитре) и предстательной железе у мужчин.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Цинк является строительным материалом для молекулы тестостерона.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Цинк увеличивает подвижность сперматозоидов.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Подавляет фермент </a:t>
            </a:r>
            <a:r>
              <a:rPr lang="ru-RU" sz="1800" b="1" dirty="0" err="1">
                <a:solidFill>
                  <a:prstClr val="black"/>
                </a:solidFill>
              </a:rPr>
              <a:t>ароматазу</a:t>
            </a:r>
            <a:r>
              <a:rPr lang="ru-RU" sz="1800" b="1" dirty="0">
                <a:solidFill>
                  <a:prstClr val="black"/>
                </a:solidFill>
              </a:rPr>
              <a:t>, который превращает тестостерон в эстроген.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Исследования демонстрируют  большое значение цинка для сперматогенеза и функционирования простаты.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Цинк поддерживает около 500 биохимических реакций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Способствует быстрому заживлению ран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Укрепляет иммунитет, оказывает противовирусное действие. </a:t>
            </a:r>
          </a:p>
        </p:txBody>
      </p:sp>
    </p:spTree>
    <p:extLst>
      <p:ext uri="{BB962C8B-B14F-4D97-AF65-F5344CB8AC3E}">
        <p14:creationId xmlns:p14="http://schemas.microsoft.com/office/powerpoint/2010/main" val="208829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ru-RU" b="1" dirty="0" smtClean="0">
                <a:latin typeface="Gabriola" panose="04040605051002020D02" pitchFamily="82" charset="0"/>
              </a:rPr>
              <a:t>Цинк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47317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1800" b="1" dirty="0">
                <a:solidFill>
                  <a:prstClr val="black"/>
                </a:solidFill>
              </a:rPr>
              <a:t>Значительная часть потерь цинка происходит при семяизвержении. Мужчина теряет до нескольких миллиграммов цинка при эякуляции, что при частых половых актах может обернуться его дефицитом. </a:t>
            </a:r>
          </a:p>
          <a:p>
            <a:pPr marL="0" lvl="0" indent="0" defTabSz="914224">
              <a:spcBef>
                <a:spcPts val="0"/>
              </a:spcBef>
              <a:buNone/>
            </a:pPr>
            <a:r>
              <a:rPr lang="ru-RU" sz="1800" b="1" dirty="0">
                <a:solidFill>
                  <a:prstClr val="black"/>
                </a:solidFill>
              </a:rPr>
              <a:t>Дефицит цинка грозит для мужчин: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 Нарушением  половой функции;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Снижением полового влечения;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Снижением качества спермы и бесплодием;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 Уменьшением синтеза половых гормонов (тестостерон);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Проблемами с эрекцией.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Потерей мышечной массы.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Раздражительностью.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 Проблемами с памятью и вниманием.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 Ухудшением общего иммунитета, сопротивляемости простудным и инфекционным заболеваниям;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prstClr val="black"/>
                </a:solidFill>
              </a:rPr>
              <a:t>Медленным заживлением ран.</a:t>
            </a:r>
          </a:p>
        </p:txBody>
      </p:sp>
    </p:spTree>
    <p:extLst>
      <p:ext uri="{BB962C8B-B14F-4D97-AF65-F5344CB8AC3E}">
        <p14:creationId xmlns:p14="http://schemas.microsoft.com/office/powerpoint/2010/main" val="126530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ru-RU" b="1" dirty="0" smtClean="0">
                <a:latin typeface="Gabriola" panose="04040605051002020D02" pitchFamily="82" charset="0"/>
              </a:rPr>
              <a:t>Бор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47317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1900" b="1" dirty="0">
                <a:solidFill>
                  <a:prstClr val="black"/>
                </a:solidFill>
              </a:rPr>
              <a:t>Необходим для синтеза гормонов, повышает уровни DHEA и тестостерона, укрепляет угасающее либидо или сниженную сексуальную функцию, способствует увеличению мышечной массы. </a:t>
            </a:r>
          </a:p>
          <a:p>
            <a:pPr marL="0" lvl="0" indent="0" defTabSz="914224">
              <a:buNone/>
            </a:pPr>
            <a:r>
              <a:rPr lang="ru-RU" sz="1900" b="1" dirty="0">
                <a:solidFill>
                  <a:prstClr val="black"/>
                </a:solidFill>
              </a:rPr>
              <a:t>Регулирование уровня половых гормонов и </a:t>
            </a:r>
            <a:r>
              <a:rPr lang="ru-RU" sz="1900" b="1" dirty="0" err="1">
                <a:solidFill>
                  <a:prstClr val="black"/>
                </a:solidFill>
              </a:rPr>
              <a:t>биомаркеров</a:t>
            </a:r>
            <a:r>
              <a:rPr lang="ru-RU" sz="1900" b="1" dirty="0">
                <a:solidFill>
                  <a:prstClr val="black"/>
                </a:solidFill>
              </a:rPr>
              <a:t> воспаления было продемонстрировано в последних исследованиях на здоровых мужчинах.  Показано, что при приеме мужчинами 6мг бора в течение 7 дней: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prstClr val="black"/>
                </a:solidFill>
              </a:rPr>
              <a:t>    уровень свободного тестостерона у мужчин увеличился на 28%,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prstClr val="black"/>
                </a:solidFill>
              </a:rPr>
              <a:t>    количество эстрогенов (женских гормонов) снизилось на 39%,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prstClr val="black"/>
                </a:solidFill>
              </a:rPr>
              <a:t>    </a:t>
            </a:r>
            <a:r>
              <a:rPr lang="ru-RU" sz="1900" b="1" dirty="0" err="1">
                <a:solidFill>
                  <a:prstClr val="black"/>
                </a:solidFill>
              </a:rPr>
              <a:t>дигидротестостерон</a:t>
            </a:r>
            <a:r>
              <a:rPr lang="ru-RU" sz="1900" b="1" dirty="0">
                <a:solidFill>
                  <a:prstClr val="black"/>
                </a:solidFill>
              </a:rPr>
              <a:t> (ДГТ) вырос на 10%,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prstClr val="black"/>
                </a:solidFill>
              </a:rPr>
              <a:t>    уровень витамина D также увеличился</a:t>
            </a:r>
          </a:p>
          <a:p>
            <a:pPr marL="342834" lvl="0" indent="-342834" defTabSz="914224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900" b="1" dirty="0">
                <a:solidFill>
                  <a:prstClr val="black"/>
                </a:solidFill>
              </a:rPr>
              <a:t>   </a:t>
            </a:r>
            <a:r>
              <a:rPr lang="ru-RU" sz="1900" b="1" dirty="0" err="1">
                <a:solidFill>
                  <a:prstClr val="black"/>
                </a:solidFill>
              </a:rPr>
              <a:t>биомаркеры</a:t>
            </a:r>
            <a:r>
              <a:rPr lang="ru-RU" sz="1900" b="1" dirty="0">
                <a:solidFill>
                  <a:prstClr val="black"/>
                </a:solidFill>
              </a:rPr>
              <a:t> воспаления (СРБ, ФНО) значительно уменьшились.</a:t>
            </a:r>
          </a:p>
          <a:p>
            <a:pPr marL="0" lvl="0" indent="0" defTabSz="914224">
              <a:spcBef>
                <a:spcPts val="0"/>
              </a:spcBef>
              <a:buNone/>
            </a:pPr>
            <a:r>
              <a:rPr lang="ru-RU" sz="1900" b="1" dirty="0">
                <a:solidFill>
                  <a:srgbClr val="000000"/>
                </a:solidFill>
                <a:latin typeface="Times New Roman"/>
                <a:ea typeface="Times New Roman"/>
              </a:rPr>
              <a:t>. Значительное снижение эстрогена после 1 недели приема бора указывает на более высокую скорость конверсии общего тестостерона (Т) в свободный тестостерон </a:t>
            </a:r>
            <a:endParaRPr lang="ru-RU" sz="19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98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ru-RU" b="1" dirty="0" smtClean="0">
                <a:latin typeface="Gabriola" panose="04040605051002020D02" pitchFamily="82" charset="0"/>
              </a:rPr>
              <a:t>Бор</a:t>
            </a:r>
            <a:endParaRPr lang="ru-RU" b="1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62760"/>
          </a:xfrm>
        </p:spPr>
        <p:txBody>
          <a:bodyPr>
            <a:spAutoFit/>
          </a:bodyPr>
          <a:lstStyle/>
          <a:p>
            <a:pPr marL="0" lvl="0" indent="0" defTabSz="914224">
              <a:buNone/>
            </a:pPr>
            <a:r>
              <a:rPr lang="ru-RU" sz="2000" b="1" dirty="0">
                <a:solidFill>
                  <a:prstClr val="black"/>
                </a:solidFill>
              </a:rPr>
              <a:t>Есть много научных доказательств, говорящих о пользе бора для здоровья мужчины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Бор продемонстрировал профилактический и терапевтический эффект при гиперплазии и раке предстательной  железы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Позволяет организму лучше использовать витамин Д, ответственный за накопление кальция в костях.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Поддерживает здоровое состояние костей и суставов.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Повышает уровни антиоксидантных ферментов, таких как SOD, каталаза и </a:t>
            </a:r>
            <a:r>
              <a:rPr lang="ru-RU" sz="2000" b="1" dirty="0" err="1">
                <a:solidFill>
                  <a:prstClr val="black"/>
                </a:solidFill>
              </a:rPr>
              <a:t>глутатионпероксидаза</a:t>
            </a:r>
            <a:r>
              <a:rPr lang="ru-RU" sz="2000" b="1" dirty="0">
                <a:solidFill>
                  <a:prstClr val="black"/>
                </a:solidFill>
              </a:rPr>
              <a:t>; 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 Защищает от окислительного стресса, вызванного пестицидами, и токсичности тяжелых металлов; 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 Улучшает электрическую активность мозга, когнитивные характеристики и кратковременную память у пожилых людей;</a:t>
            </a:r>
          </a:p>
        </p:txBody>
      </p:sp>
    </p:spTree>
    <p:extLst>
      <p:ext uri="{BB962C8B-B14F-4D97-AF65-F5344CB8AC3E}">
        <p14:creationId xmlns:p14="http://schemas.microsoft.com/office/powerpoint/2010/main" val="55744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973"/>
            <a:ext cx="8229600" cy="1200329"/>
          </a:xfrm>
        </p:spPr>
        <p:txBody>
          <a:bodyPr>
            <a:spAutoFit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Экстракт корней </a:t>
            </a:r>
            <a:r>
              <a:rPr lang="ru-RU" sz="3600" b="1" dirty="0" err="1">
                <a:solidFill>
                  <a:prstClr val="black"/>
                </a:solidFill>
                <a:latin typeface="Gabriola" panose="04040605051002020D02" pitchFamily="82" charset="0"/>
              </a:rPr>
              <a:t>Эврикомы</a:t>
            </a:r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 </a:t>
            </a:r>
            <a:r>
              <a:rPr lang="ru-RU" sz="3600" b="1" dirty="0" err="1" smtClean="0">
                <a:solidFill>
                  <a:prstClr val="black"/>
                </a:solidFill>
                <a:latin typeface="Gabriola" panose="04040605051002020D02" pitchFamily="82" charset="0"/>
              </a:rPr>
              <a:t>длиннолистной</a:t>
            </a:r>
            <a:r>
              <a:rPr lang="ru-RU" sz="3600" b="1" dirty="0" smtClean="0">
                <a:solidFill>
                  <a:prstClr val="black"/>
                </a:solidFill>
                <a:latin typeface="Gabriola" panose="04040605051002020D02" pitchFamily="82" charset="0"/>
              </a:rPr>
              <a:t/>
            </a:r>
            <a:br>
              <a:rPr lang="ru-RU" sz="3600" b="1" dirty="0" smtClean="0">
                <a:solidFill>
                  <a:prstClr val="black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prstClr val="black"/>
                </a:solidFill>
                <a:latin typeface="Gabriola" panose="04040605051002020D02" pitchFamily="82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(</a:t>
            </a:r>
            <a:r>
              <a:rPr lang="ru-RU" sz="3600" b="1" dirty="0" err="1">
                <a:solidFill>
                  <a:prstClr val="black"/>
                </a:solidFill>
                <a:latin typeface="Gabriola" panose="04040605051002020D02" pitchFamily="82" charset="0"/>
              </a:rPr>
              <a:t>Тонгат</a:t>
            </a:r>
            <a:r>
              <a:rPr lang="ru-RU" sz="3600" b="1" dirty="0">
                <a:solidFill>
                  <a:prstClr val="black"/>
                </a:solidFill>
                <a:latin typeface="Gabriola" panose="04040605051002020D02" pitchFamily="82" charset="0"/>
              </a:rPr>
              <a:t> Али)</a:t>
            </a:r>
            <a:endParaRPr lang="ru-RU" sz="3600" b="1" dirty="0">
              <a:latin typeface="Gabriola" panose="04040605051002020D02" pitchFamily="8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201424"/>
          </a:xfrm>
        </p:spPr>
        <p:txBody>
          <a:bodyPr>
            <a:sp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Растение 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семейства </a:t>
            </a:r>
            <a:r>
              <a:rPr lang="ru-RU" sz="2000" b="1" dirty="0" err="1">
                <a:latin typeface="Times New Roman"/>
                <a:ea typeface="Times New Roman"/>
                <a:cs typeface="Times New Roman"/>
              </a:rPr>
              <a:t>симарубовых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2000" b="1" dirty="0" err="1">
                <a:latin typeface="Times New Roman"/>
                <a:ea typeface="Times New Roman"/>
                <a:cs typeface="Times New Roman"/>
              </a:rPr>
              <a:t>Simaroubaceae</a:t>
            </a:r>
            <a:r>
              <a:rPr lang="ru-RU" sz="2000" b="1" dirty="0">
                <a:latin typeface="Times New Roman"/>
                <a:ea typeface="Times New Roman"/>
                <a:cs typeface="Times New Roman"/>
              </a:rPr>
              <a:t>). Корни содержат кумарины, фенольные соединения, </a:t>
            </a:r>
            <a:r>
              <a:rPr lang="ru-RU" sz="2000" b="1" dirty="0" err="1">
                <a:latin typeface="Times New Roman"/>
                <a:ea typeface="Times New Roman"/>
                <a:cs typeface="Times New Roman"/>
              </a:rPr>
              <a:t>мукополисахариды</a:t>
            </a:r>
            <a:r>
              <a:rPr lang="ru-RU" sz="2000" b="1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ru-RU" sz="2000" b="1" dirty="0" smtClean="0">
              <a:solidFill>
                <a:prstClr val="black"/>
              </a:solidFill>
            </a:endParaRP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prstClr val="black"/>
                </a:solidFill>
              </a:rPr>
              <a:t>Экстракт </a:t>
            </a:r>
            <a:r>
              <a:rPr lang="ru-RU" sz="2000" b="1" dirty="0" err="1">
                <a:solidFill>
                  <a:prstClr val="black"/>
                </a:solidFill>
              </a:rPr>
              <a:t>Эврикомы</a:t>
            </a:r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err="1">
                <a:solidFill>
                  <a:prstClr val="black"/>
                </a:solidFill>
              </a:rPr>
              <a:t>длиннолистной</a:t>
            </a:r>
            <a:r>
              <a:rPr lang="ru-RU" sz="2000" b="1" dirty="0">
                <a:solidFill>
                  <a:prstClr val="black"/>
                </a:solidFill>
              </a:rPr>
              <a:t> действует как </a:t>
            </a:r>
            <a:r>
              <a:rPr lang="ru-RU" sz="2000" b="1" dirty="0" err="1">
                <a:solidFill>
                  <a:prstClr val="black"/>
                </a:solidFill>
              </a:rPr>
              <a:t>афродизиак</a:t>
            </a:r>
            <a:r>
              <a:rPr lang="ru-RU" sz="2000" b="1" dirty="0">
                <a:solidFill>
                  <a:prstClr val="black"/>
                </a:solidFill>
              </a:rPr>
              <a:t> (способствует усилению сексуального инстинкта, вызывая эмоциональное и физиологическое возбуждение), а также может понижать уровень эстрогена, повышать потенцию и способность к зачатию. 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Экстракт </a:t>
            </a:r>
            <a:r>
              <a:rPr lang="ru-RU" sz="2000" b="1" dirty="0" err="1">
                <a:solidFill>
                  <a:prstClr val="black"/>
                </a:solidFill>
              </a:rPr>
              <a:t>Эврикомы</a:t>
            </a:r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err="1">
                <a:solidFill>
                  <a:prstClr val="black"/>
                </a:solidFill>
              </a:rPr>
              <a:t>длиннолистной</a:t>
            </a:r>
            <a:r>
              <a:rPr lang="ru-RU" sz="2000" b="1" dirty="0">
                <a:solidFill>
                  <a:prstClr val="black"/>
                </a:solidFill>
              </a:rPr>
              <a:t> может  также ускорять образование сперматозоидов и усиливать эрекцию.</a:t>
            </a:r>
          </a:p>
          <a:p>
            <a:pPr marL="342834" lvl="0" indent="-342834" defTabSz="914224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prstClr val="black"/>
                </a:solidFill>
              </a:rPr>
              <a:t>Экстракт </a:t>
            </a:r>
            <a:r>
              <a:rPr lang="ru-RU" sz="2000" b="1" dirty="0" err="1">
                <a:solidFill>
                  <a:prstClr val="black"/>
                </a:solidFill>
              </a:rPr>
              <a:t>Эврикомы</a:t>
            </a:r>
            <a:r>
              <a:rPr lang="ru-RU" sz="2000" b="1" dirty="0">
                <a:solidFill>
                  <a:prstClr val="black"/>
                </a:solidFill>
              </a:rPr>
              <a:t> </a:t>
            </a:r>
            <a:r>
              <a:rPr lang="ru-RU" sz="2000" b="1" dirty="0" err="1">
                <a:solidFill>
                  <a:prstClr val="black"/>
                </a:solidFill>
              </a:rPr>
              <a:t>длиннолистной</a:t>
            </a:r>
            <a:r>
              <a:rPr lang="ru-RU" sz="2000" b="1" dirty="0">
                <a:solidFill>
                  <a:prstClr val="black"/>
                </a:solidFill>
              </a:rPr>
              <a:t> оказывает </a:t>
            </a:r>
            <a:r>
              <a:rPr lang="ru-RU" sz="2000" b="1" dirty="0" err="1">
                <a:solidFill>
                  <a:prstClr val="black"/>
                </a:solidFill>
              </a:rPr>
              <a:t>проандрогенные</a:t>
            </a:r>
            <a:r>
              <a:rPr lang="ru-RU" sz="2000" b="1" dirty="0">
                <a:solidFill>
                  <a:prstClr val="black"/>
                </a:solidFill>
              </a:rPr>
              <a:t> эффекты, увеличивает продукцию тестостерона клетками </a:t>
            </a:r>
            <a:r>
              <a:rPr lang="ru-RU" sz="2000" b="1" dirty="0" err="1">
                <a:solidFill>
                  <a:prstClr val="black"/>
                </a:solidFill>
              </a:rPr>
              <a:t>Лейдига</a:t>
            </a:r>
            <a:r>
              <a:rPr lang="ru-RU" sz="2000" b="1" dirty="0">
                <a:solidFill>
                  <a:prstClr val="black"/>
                </a:solidFill>
              </a:rPr>
              <a:t> и освобождает связанный тестостерон для использования мышцами. В плацебо-контролируемом исследовании здоровых молодых мужчин, проходящих программы силовых тренировок, наблюдали значительное приращение мышечной массы тела в группе получавшей экстракт </a:t>
            </a:r>
            <a:r>
              <a:rPr lang="ru-RU" sz="2000" b="1" dirty="0" err="1">
                <a:solidFill>
                  <a:prstClr val="black"/>
                </a:solidFill>
              </a:rPr>
              <a:t>эврикомы</a:t>
            </a:r>
            <a:r>
              <a:rPr lang="ru-RU" sz="2000" b="1" dirty="0">
                <a:solidFill>
                  <a:prstClr val="black"/>
                </a:solidFill>
              </a:rPr>
              <a:t> по сравнению с группой плацебо</a:t>
            </a:r>
            <a:r>
              <a:rPr lang="ru-RU" sz="20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994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2276</Words>
  <Application>Microsoft Office PowerPoint</Application>
  <PresentationFormat>Экран (4:3)</PresentationFormat>
  <Paragraphs>253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СОЛТАН</vt:lpstr>
      <vt:lpstr>Солтан</vt:lpstr>
      <vt:lpstr>Состав </vt:lpstr>
      <vt:lpstr>Солтан</vt:lpstr>
      <vt:lpstr>Цинк</vt:lpstr>
      <vt:lpstr>Цинк</vt:lpstr>
      <vt:lpstr>Бор</vt:lpstr>
      <vt:lpstr>Бор</vt:lpstr>
      <vt:lpstr>Экстракт корней Эврикомы длиннолистной  (Тонгат Али)</vt:lpstr>
      <vt:lpstr>Экстракт корней Эврикомы длиннолистной  (Тонгат Али)</vt:lpstr>
      <vt:lpstr>Экстракт корней Маки перуанской</vt:lpstr>
      <vt:lpstr>Экстракт корней Маки перуанской</vt:lpstr>
      <vt:lpstr>L-Аргинин</vt:lpstr>
      <vt:lpstr>Экстракт корня Женьшеня</vt:lpstr>
      <vt:lpstr>Экстракт корня Женьшеня</vt:lpstr>
      <vt:lpstr>Экстракт корня Элеутерококка</vt:lpstr>
      <vt:lpstr>Экстракт корня Сарсапарилли </vt:lpstr>
      <vt:lpstr>Экстракт семян тыквы</vt:lpstr>
      <vt:lpstr>Экстракт коры Муиры Пуамы</vt:lpstr>
      <vt:lpstr>Овес (листья и стебли)</vt:lpstr>
      <vt:lpstr>Крапива (лист)</vt:lpstr>
      <vt:lpstr>Экстракт корня Астрагала</vt:lpstr>
      <vt:lpstr>Экстракт корня солодки голой</vt:lpstr>
      <vt:lpstr>Экстракт коры Катуабы</vt:lpstr>
      <vt:lpstr>Кайенский перец (плоды)</vt:lpstr>
      <vt:lpstr>Экстракт Устриц</vt:lpstr>
      <vt:lpstr>Солтан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54</cp:revision>
  <dcterms:created xsi:type="dcterms:W3CDTF">2018-04-25T13:05:39Z</dcterms:created>
  <dcterms:modified xsi:type="dcterms:W3CDTF">2018-04-30T11:23:49Z</dcterms:modified>
</cp:coreProperties>
</file>