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57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7F43-72D0-436A-9248-FF890379CBB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A399-0662-4D9F-999E-11E41494D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7F43-72D0-436A-9248-FF890379CBB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A399-0662-4D9F-999E-11E41494D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7F43-72D0-436A-9248-FF890379CBB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A399-0662-4D9F-999E-11E41494D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7F43-72D0-436A-9248-FF890379CBB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A399-0662-4D9F-999E-11E41494D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7F43-72D0-436A-9248-FF890379CBB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A399-0662-4D9F-999E-11E41494D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7F43-72D0-436A-9248-FF890379CBB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A399-0662-4D9F-999E-11E41494D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7F43-72D0-436A-9248-FF890379CBB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A399-0662-4D9F-999E-11E41494D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7F43-72D0-436A-9248-FF890379CBB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A399-0662-4D9F-999E-11E41494D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7F43-72D0-436A-9248-FF890379CBB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A399-0662-4D9F-999E-11E41494D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7F43-72D0-436A-9248-FF890379CBB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A399-0662-4D9F-999E-11E41494D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7F43-72D0-436A-9248-FF890379CBB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A399-0662-4D9F-999E-11E41494D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07F43-72D0-436A-9248-FF890379CBB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4A399-0662-4D9F-999E-11E41494D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Обёртывания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эффектом после первого применения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54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Vita </a:t>
            </a:r>
            <a:r>
              <a:rPr lang="uk-UA" sz="5400" b="1" dirty="0" err="1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Магия</a:t>
            </a:r>
            <a:r>
              <a:rPr lang="en-US" sz="54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  </a:t>
            </a:r>
            <a:endParaRPr lang="ru-RU" sz="5400" b="1" dirty="0" smtClean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haroni" pitchFamily="2" charset="-79"/>
            </a:endParaRPr>
          </a:p>
          <a:p>
            <a:r>
              <a:rPr lang="en-US" sz="54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SPA </a:t>
            </a:r>
            <a:r>
              <a:rPr lang="ru-RU" sz="54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Комплекс</a:t>
            </a:r>
            <a:endParaRPr lang="ru-RU" sz="5400" dirty="0">
              <a:latin typeface="Constantia" pitchFamily="18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Aharoni" pitchFamily="2" charset="-79"/>
              </a:rPr>
              <a:t>Почему  мы выбрали водоросли?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54461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600" dirty="0">
                <a:latin typeface="+mj-lt"/>
              </a:rPr>
              <a:t>Препараты водорослей оказывают мощное стимулирующее и тепловое воздействие на подлежащие ткани. При </a:t>
            </a:r>
            <a:r>
              <a:rPr lang="ru-RU" sz="3600" dirty="0" smtClean="0">
                <a:latin typeface="+mj-lt"/>
              </a:rPr>
              <a:t>нанесении, содержащиеся </a:t>
            </a:r>
            <a:r>
              <a:rPr lang="ru-RU" sz="3600" dirty="0">
                <a:latin typeface="+mj-lt"/>
              </a:rPr>
              <a:t>в них активные вещества проникают в кожу, формируя "депо", усиливают расщепление жира в подкожной жировой клетчатке, активируют обновление кожного покрова и выделение тканевых гормонов сосудистой стенкой.</a:t>
            </a: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Aharoni" pitchFamily="2" charset="-79"/>
              </a:rPr>
              <a:t>Так из чего состоит ламинария?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857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u="sng" dirty="0" err="1" smtClean="0">
                <a:latin typeface="+mj-lt"/>
              </a:rPr>
              <a:t>Альгинаты</a:t>
            </a:r>
            <a:r>
              <a:rPr lang="ru-RU" sz="3600" dirty="0" smtClean="0">
                <a:latin typeface="+mj-lt"/>
              </a:rPr>
              <a:t> </a:t>
            </a:r>
            <a:r>
              <a:rPr lang="ru-RU" sz="3600" dirty="0">
                <a:latin typeface="+mj-lt"/>
              </a:rPr>
              <a:t>– активные природные </a:t>
            </a:r>
            <a:r>
              <a:rPr lang="ru-RU" sz="3600" dirty="0" err="1">
                <a:latin typeface="+mj-lt"/>
              </a:rPr>
              <a:t>энтеросорбенты</a:t>
            </a:r>
            <a:r>
              <a:rPr lang="ru-RU" sz="3600" dirty="0">
                <a:latin typeface="+mj-lt"/>
              </a:rPr>
              <a:t>. Благодаря особой пространственной структуре молекул </a:t>
            </a:r>
            <a:r>
              <a:rPr lang="ru-RU" sz="3600" dirty="0" err="1">
                <a:latin typeface="+mj-lt"/>
              </a:rPr>
              <a:t>альгинаты</a:t>
            </a:r>
            <a:r>
              <a:rPr lang="ru-RU" sz="3600" dirty="0">
                <a:latin typeface="+mj-lt"/>
              </a:rPr>
              <a:t> обладают способностью связывать и выводить из организма ионы тяжелых металлов, радионуклиды, различные токсины, болезнетворные бактерии, излишки холестерина.</a:t>
            </a:r>
            <a:br>
              <a:rPr lang="ru-RU" sz="3600" dirty="0">
                <a:latin typeface="+mj-lt"/>
              </a:rPr>
            </a:br>
            <a:endParaRPr lang="ru-RU" sz="3600" dirty="0">
              <a:latin typeface="+mj-lt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ta-catalog-0000000364-600x600.jpg"/>
          <p:cNvPicPr>
            <a:picLocks noChangeAspect="1"/>
          </p:cNvPicPr>
          <p:nvPr/>
        </p:nvPicPr>
        <p:blipFill>
          <a:blip r:embed="rId2" cstate="print"/>
          <a:srcRect l="8660" r="8181"/>
          <a:stretch>
            <a:fillRect/>
          </a:stretch>
        </p:blipFill>
        <p:spPr>
          <a:xfrm>
            <a:off x="4788024" y="692696"/>
            <a:ext cx="4355976" cy="585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6512" y="188640"/>
            <a:ext cx="5616624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Полноценный белок:</a:t>
            </a:r>
            <a:r>
              <a:rPr lang="ru-RU" sz="4400" dirty="0">
                <a:latin typeface="+mj-lt"/>
              </a:rPr>
              <a:t/>
            </a:r>
            <a:br>
              <a:rPr lang="ru-RU" sz="4400" dirty="0">
                <a:latin typeface="+mj-lt"/>
              </a:rPr>
            </a:br>
            <a:r>
              <a:rPr lang="ru-RU" sz="4400" dirty="0">
                <a:latin typeface="+mj-lt"/>
              </a:rPr>
              <a:t>Морская капуста </a:t>
            </a:r>
            <a:r>
              <a:rPr lang="ru-RU" sz="4400" dirty="0" smtClean="0">
                <a:latin typeface="+mj-lt"/>
              </a:rPr>
              <a:t>относится </a:t>
            </a:r>
            <a:r>
              <a:rPr lang="ru-RU" sz="4400" dirty="0">
                <a:latin typeface="+mj-lt"/>
              </a:rPr>
              <a:t>к очень немногим растениям, содержащим полноценный белок, включающий все известные аминокислоты</a:t>
            </a:r>
          </a:p>
        </p:txBody>
      </p:sp>
      <p:pic>
        <p:nvPicPr>
          <p:cNvPr id="5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Высокомолекулярные полисахариды:</a:t>
            </a:r>
            <a:r>
              <a:rPr lang="ru-RU" sz="4000" dirty="0">
                <a:latin typeface="+mj-lt"/>
              </a:rPr>
              <a:t/>
            </a:r>
            <a:br>
              <a:rPr lang="ru-RU" sz="4000" dirty="0">
                <a:latin typeface="+mj-lt"/>
              </a:rPr>
            </a:br>
            <a:endParaRPr lang="ru-RU" sz="4000" dirty="0" smtClean="0">
              <a:latin typeface="+mj-lt"/>
            </a:endParaRPr>
          </a:p>
          <a:p>
            <a:pPr>
              <a:buNone/>
            </a:pPr>
            <a:r>
              <a:rPr lang="ru-RU" sz="4000" dirty="0" smtClean="0">
                <a:latin typeface="+mj-lt"/>
              </a:rPr>
              <a:t>Полисахариды </a:t>
            </a:r>
            <a:r>
              <a:rPr lang="ru-RU" sz="4000" dirty="0">
                <a:latin typeface="+mj-lt"/>
              </a:rPr>
              <a:t>(</a:t>
            </a:r>
            <a:r>
              <a:rPr lang="ru-RU" sz="4000" dirty="0" err="1">
                <a:latin typeface="+mj-lt"/>
              </a:rPr>
              <a:t>ламинарин</a:t>
            </a:r>
            <a:r>
              <a:rPr lang="ru-RU" sz="4000" dirty="0">
                <a:latin typeface="+mj-lt"/>
              </a:rPr>
              <a:t>, </a:t>
            </a:r>
            <a:r>
              <a:rPr lang="ru-RU" sz="4000" dirty="0" err="1">
                <a:latin typeface="+mj-lt"/>
              </a:rPr>
              <a:t>маннит</a:t>
            </a:r>
            <a:r>
              <a:rPr lang="ru-RU" sz="4000" dirty="0">
                <a:latin typeface="+mj-lt"/>
              </a:rPr>
              <a:t>) активизируют иммунные реакции, препятствуют образованию тромбов, нормализуют обменные процессы, регулируют водно-солевой баланс, а также уровень холестерина в крови</a:t>
            </a:r>
            <a:r>
              <a:rPr lang="ru-RU" sz="4000" dirty="0" smtClean="0">
                <a:latin typeface="+mj-lt"/>
              </a:rPr>
              <a:t>.</a:t>
            </a:r>
            <a:endParaRPr lang="ru-RU" sz="4000" dirty="0">
              <a:latin typeface="+mj-lt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Растительные волокна</a:t>
            </a:r>
            <a:r>
              <a:rPr lang="ru-RU" sz="4000" dirty="0">
                <a:latin typeface="+mj-lt"/>
              </a:rPr>
              <a:t>, причем в растворимой форме</a:t>
            </a:r>
            <a:r>
              <a:rPr lang="ru-RU" sz="4000" dirty="0" smtClean="0">
                <a:latin typeface="+mj-lt"/>
              </a:rPr>
              <a:t>:</a:t>
            </a:r>
          </a:p>
          <a:p>
            <a:pPr>
              <a:buNone/>
            </a:pPr>
            <a:r>
              <a:rPr lang="ru-RU" sz="4000" dirty="0" smtClean="0">
                <a:latin typeface="+mj-lt"/>
              </a:rPr>
              <a:t>Необходимые </a:t>
            </a:r>
            <a:r>
              <a:rPr lang="ru-RU" sz="4000" dirty="0">
                <a:latin typeface="+mj-lt"/>
              </a:rPr>
              <a:t>элементы для нормальной деятельности желудочно-кишечного тракта</a:t>
            </a:r>
            <a:r>
              <a:rPr lang="ru-RU" sz="4000" dirty="0" smtClean="0">
                <a:latin typeface="+mj-lt"/>
              </a:rPr>
              <a:t>.</a:t>
            </a:r>
          </a:p>
          <a:p>
            <a:pPr>
              <a:buNone/>
            </a:pPr>
            <a:r>
              <a:rPr lang="ru-RU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Полиненасыщенные жирные </a:t>
            </a:r>
            <a:r>
              <a:rPr lang="ru-RU" sz="40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кислоты:</a:t>
            </a:r>
            <a:r>
              <a:rPr lang="ru-RU" sz="4000" dirty="0">
                <a:latin typeface="+mj-lt"/>
              </a:rPr>
              <a:t/>
            </a:r>
            <a:br>
              <a:rPr lang="ru-RU" sz="4000" dirty="0">
                <a:latin typeface="+mj-lt"/>
              </a:rPr>
            </a:br>
            <a:r>
              <a:rPr lang="ru-RU" sz="4000" dirty="0">
                <a:latin typeface="+mj-lt"/>
              </a:rPr>
              <a:t>Важнейшие вещества для профилактики атеросклероза.</a:t>
            </a:r>
            <a:br>
              <a:rPr lang="ru-RU" sz="4000" dirty="0">
                <a:latin typeface="+mj-lt"/>
              </a:rPr>
            </a:br>
            <a:endParaRPr lang="ru-RU" sz="4000" dirty="0">
              <a:latin typeface="+mj-lt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672" y="260648"/>
            <a:ext cx="8830816" cy="6336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Макроэлементы и </a:t>
            </a:r>
            <a:r>
              <a:rPr lang="ru-RU" sz="36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микроэлементы:</a:t>
            </a:r>
            <a:r>
              <a:rPr lang="ru-RU" sz="2800" dirty="0">
                <a:latin typeface="+mj-lt"/>
              </a:rPr>
              <a:t/>
            </a:r>
            <a:br>
              <a:rPr lang="ru-RU" sz="2800" dirty="0">
                <a:latin typeface="+mj-lt"/>
              </a:rPr>
            </a:br>
            <a:r>
              <a:rPr lang="ru-RU" sz="2800" dirty="0">
                <a:latin typeface="+mj-lt"/>
              </a:rPr>
              <a:t>В морских бурых водорослях содержится целая гамма макро- и микроэлементов в соотношениях, близких к их содержанию в организме человека. В частности - селен, хром, кальций, калий, магний, железо, фосфор, бром и прочие</a:t>
            </a:r>
            <a:r>
              <a:rPr lang="ru-RU" sz="2800" dirty="0" smtClean="0">
                <a:latin typeface="+mj-lt"/>
              </a:rPr>
              <a:t>.</a:t>
            </a:r>
          </a:p>
          <a:p>
            <a:pPr>
              <a:buNone/>
            </a:pPr>
            <a:r>
              <a:rPr lang="ru-RU" sz="2800" b="1" u="sng" dirty="0">
                <a:latin typeface="+mj-lt"/>
              </a:rPr>
              <a:t>Железо</a:t>
            </a:r>
            <a:r>
              <a:rPr lang="ru-RU" sz="2800" dirty="0">
                <a:latin typeface="+mj-lt"/>
              </a:rPr>
              <a:t>, которое необходимо для нормального подкожного обращения, </a:t>
            </a:r>
            <a:r>
              <a:rPr lang="ru-RU" sz="2800" dirty="0" smtClean="0">
                <a:latin typeface="+mj-lt"/>
              </a:rPr>
              <a:t>улучшает </a:t>
            </a:r>
            <a:r>
              <a:rPr lang="ru-RU" sz="2800" dirty="0">
                <a:latin typeface="+mj-lt"/>
              </a:rPr>
              <a:t>клеточное дыхание путем питания клеток достаточным количеством </a:t>
            </a:r>
            <a:r>
              <a:rPr lang="ru-RU" sz="2800" dirty="0" smtClean="0">
                <a:latin typeface="+mj-lt"/>
              </a:rPr>
              <a:t>кислорода.</a:t>
            </a:r>
            <a:endParaRPr lang="ru-RU" sz="2800" dirty="0">
              <a:latin typeface="+mj-lt"/>
            </a:endParaRPr>
          </a:p>
          <a:p>
            <a:pPr>
              <a:buNone/>
            </a:pPr>
            <a:r>
              <a:rPr lang="ru-RU" sz="2800" b="1" u="sng" dirty="0" smtClean="0">
                <a:latin typeface="+mj-lt"/>
              </a:rPr>
              <a:t>Калий</a:t>
            </a:r>
            <a:r>
              <a:rPr lang="ru-RU" sz="2800" dirty="0">
                <a:latin typeface="+mj-lt"/>
              </a:rPr>
              <a:t>, благодаря которому кожа получает необходимое ей увлажнение.</a:t>
            </a:r>
            <a:br>
              <a:rPr lang="ru-RU" sz="2800" dirty="0">
                <a:latin typeface="+mj-lt"/>
              </a:rPr>
            </a:br>
            <a:endParaRPr lang="ru-RU" sz="2800" dirty="0" smtClean="0">
              <a:latin typeface="+mj-lt"/>
            </a:endParaRPr>
          </a:p>
          <a:p>
            <a:pPr>
              <a:buNone/>
            </a:pPr>
            <a:r>
              <a:rPr lang="ru-RU" sz="2800" b="1" u="sng" dirty="0" smtClean="0">
                <a:latin typeface="+mj-lt"/>
              </a:rPr>
              <a:t>Кальций</a:t>
            </a:r>
            <a:r>
              <a:rPr lang="ru-RU" sz="2800" dirty="0">
                <a:latin typeface="+mj-lt"/>
              </a:rPr>
              <a:t>, </a:t>
            </a:r>
            <a:r>
              <a:rPr lang="ru-RU" sz="2800" dirty="0" smtClean="0">
                <a:latin typeface="+mj-lt"/>
              </a:rPr>
              <a:t>выравнивает </a:t>
            </a:r>
            <a:r>
              <a:rPr lang="ru-RU" sz="2800" dirty="0">
                <a:latin typeface="+mj-lt"/>
              </a:rPr>
              <a:t>рельеф кожи.</a:t>
            </a:r>
            <a:br>
              <a:rPr lang="ru-RU" sz="2800" dirty="0">
                <a:latin typeface="+mj-lt"/>
              </a:rPr>
            </a:br>
            <a:r>
              <a:rPr lang="ru-RU" sz="2800" dirty="0">
                <a:latin typeface="+mj-lt"/>
              </a:rPr>
              <a:t/>
            </a:r>
            <a:br>
              <a:rPr lang="ru-RU" sz="2800" dirty="0">
                <a:latin typeface="+mj-lt"/>
              </a:rPr>
            </a:br>
            <a:endParaRPr lang="ru-RU" sz="2800" dirty="0">
              <a:latin typeface="+mj-lt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u="sng" dirty="0" smtClean="0">
                <a:latin typeface="+mj-lt"/>
              </a:rPr>
              <a:t>Йод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в органически </a:t>
            </a:r>
            <a:r>
              <a:rPr lang="ru-RU" dirty="0" smtClean="0">
                <a:latin typeface="+mj-lt"/>
              </a:rPr>
              <a:t>связанной </a:t>
            </a:r>
            <a:r>
              <a:rPr lang="ru-RU" dirty="0">
                <a:latin typeface="+mj-lt"/>
              </a:rPr>
              <a:t>форме: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Такие соединения йода – лучшее средство борьбы с </a:t>
            </a:r>
            <a:r>
              <a:rPr lang="ru-RU" dirty="0" err="1" smtClean="0">
                <a:latin typeface="+mj-lt"/>
              </a:rPr>
              <a:t>йододефицитом</a:t>
            </a:r>
            <a:r>
              <a:rPr lang="ru-RU" dirty="0" smtClean="0">
                <a:latin typeface="+mj-lt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Под действием Йода нормализуется </a:t>
            </a:r>
            <a:r>
              <a:rPr lang="ru-RU" dirty="0">
                <a:latin typeface="+mj-lt"/>
              </a:rPr>
              <a:t>выработка подкожного сала, кожа становится гладкой и ровной, подсушиваются прыщи </a:t>
            </a:r>
            <a:r>
              <a:rPr lang="ru-RU" dirty="0" smtClean="0">
                <a:latin typeface="+mj-lt"/>
              </a:rPr>
              <a:t>и угревая сыпь.</a:t>
            </a:r>
            <a:endParaRPr lang="ru-RU" dirty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Широкий </a:t>
            </a:r>
            <a:r>
              <a:rPr lang="ru-RU" dirty="0">
                <a:latin typeface="+mj-lt"/>
              </a:rPr>
              <a:t>спектр витаминов:</a:t>
            </a:r>
            <a:br>
              <a:rPr lang="ru-RU" dirty="0">
                <a:latin typeface="+mj-lt"/>
              </a:rPr>
            </a:b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sz="42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Витамины A, C, D, E и группы B.</a:t>
            </a:r>
          </a:p>
          <a:p>
            <a:pPr>
              <a:buNone/>
            </a:pPr>
            <a:r>
              <a:rPr lang="ru-RU" b="1" u="sng" dirty="0">
                <a:latin typeface="+mj-lt"/>
              </a:rPr>
              <a:t>Витамин С</a:t>
            </a:r>
            <a:r>
              <a:rPr lang="ru-RU" dirty="0">
                <a:latin typeface="+mj-lt"/>
              </a:rPr>
              <a:t>, благодаря которому водоросль и получила свое второе название «морской женьшень». Он славится своими </a:t>
            </a:r>
            <a:r>
              <a:rPr lang="ru-RU" dirty="0" err="1">
                <a:latin typeface="+mj-lt"/>
              </a:rPr>
              <a:t>антиоксидантными</a:t>
            </a:r>
            <a:r>
              <a:rPr lang="ru-RU" dirty="0">
                <a:latin typeface="+mj-lt"/>
              </a:rPr>
              <a:t> свойствами, успешно борется с признаками преждевременного старения кожи, разглаживает морщины и омолаживает кожный </a:t>
            </a:r>
            <a:r>
              <a:rPr lang="ru-RU" dirty="0" smtClean="0">
                <a:latin typeface="+mj-lt"/>
              </a:rPr>
              <a:t>покров</a:t>
            </a:r>
            <a:endParaRPr lang="ru-RU" dirty="0">
              <a:latin typeface="+mj-lt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og-401.jpg"/>
          <p:cNvPicPr>
            <a:picLocks noChangeAspect="1"/>
          </p:cNvPicPr>
          <p:nvPr/>
        </p:nvPicPr>
        <p:blipFill>
          <a:blip r:embed="rId2" cstate="print"/>
          <a:srcRect l="8970"/>
          <a:stretch>
            <a:fillRect/>
          </a:stretch>
        </p:blipFill>
        <p:spPr>
          <a:xfrm>
            <a:off x="-36512" y="0"/>
            <a:ext cx="62062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0"/>
            <a:ext cx="5220072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b="1" u="sng" dirty="0">
                <a:latin typeface="+mj-lt"/>
              </a:rPr>
              <a:t>Холин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smtClean="0">
                <a:latin typeface="+mj-lt"/>
              </a:rPr>
              <a:t>способствует </a:t>
            </a:r>
            <a:r>
              <a:rPr lang="ru-RU" sz="3600" dirty="0">
                <a:latin typeface="+mj-lt"/>
              </a:rPr>
              <a:t>устранению сального и жирного блеска, </a:t>
            </a:r>
            <a:r>
              <a:rPr lang="ru-RU" sz="3600" dirty="0" smtClean="0">
                <a:latin typeface="+mj-lt"/>
              </a:rPr>
              <a:t>омолаживает </a:t>
            </a:r>
            <a:r>
              <a:rPr lang="ru-RU" sz="3600" dirty="0">
                <a:latin typeface="+mj-lt"/>
              </a:rPr>
              <a:t>зрелую кожу и </a:t>
            </a:r>
            <a:r>
              <a:rPr lang="ru-RU" sz="3600" dirty="0" smtClean="0">
                <a:latin typeface="+mj-lt"/>
              </a:rPr>
              <a:t>успокаивает </a:t>
            </a:r>
            <a:r>
              <a:rPr lang="ru-RU" sz="3600" dirty="0">
                <a:latin typeface="+mj-lt"/>
              </a:rPr>
              <a:t>раздраженный кожных покров</a:t>
            </a:r>
            <a:r>
              <a:rPr lang="ru-RU" sz="3600" dirty="0" smtClean="0">
                <a:latin typeface="+mj-lt"/>
              </a:rPr>
              <a:t>.</a:t>
            </a:r>
          </a:p>
          <a:p>
            <a:pPr>
              <a:buNone/>
            </a:pPr>
            <a:endParaRPr lang="ru-RU" sz="3600" b="1" u="sng" dirty="0" smtClean="0">
              <a:latin typeface="+mj-lt"/>
            </a:endParaRPr>
          </a:p>
          <a:p>
            <a:pPr>
              <a:buNone/>
            </a:pPr>
            <a:r>
              <a:rPr lang="ru-RU" sz="3600" b="1" u="sng" dirty="0" err="1" smtClean="0">
                <a:latin typeface="+mj-lt"/>
              </a:rPr>
              <a:t>Ниацин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smtClean="0">
                <a:latin typeface="+mj-lt"/>
              </a:rPr>
              <a:t>улучшает </a:t>
            </a:r>
            <a:r>
              <a:rPr lang="ru-RU" sz="3600" dirty="0">
                <a:latin typeface="+mj-lt"/>
              </a:rPr>
              <a:t>цвет </a:t>
            </a:r>
            <a:r>
              <a:rPr lang="ru-RU" sz="3600" dirty="0" smtClean="0">
                <a:latin typeface="+mj-lt"/>
              </a:rPr>
              <a:t>кожи, делает </a:t>
            </a:r>
            <a:r>
              <a:rPr lang="ru-RU" sz="3600" dirty="0">
                <a:latin typeface="+mj-lt"/>
              </a:rPr>
              <a:t>его здоровым и естественным, </a:t>
            </a:r>
            <a:r>
              <a:rPr lang="ru-RU" sz="3600" dirty="0" smtClean="0">
                <a:latin typeface="+mj-lt"/>
              </a:rPr>
              <a:t>устраняет </a:t>
            </a:r>
            <a:r>
              <a:rPr lang="ru-RU" sz="3600" dirty="0">
                <a:latin typeface="+mj-lt"/>
              </a:rPr>
              <a:t>пигментные пятна различного происхождения</a:t>
            </a:r>
          </a:p>
        </p:txBody>
      </p:sp>
      <p:pic>
        <p:nvPicPr>
          <p:cNvPr id="5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91264" cy="6264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>
                <a:latin typeface="+mj-lt"/>
              </a:rPr>
              <a:t>Уникальное сочетание биологически активных веществ, их природное происхождение, </a:t>
            </a:r>
            <a:r>
              <a:rPr lang="ru-RU" dirty="0" smtClean="0">
                <a:latin typeface="+mj-lt"/>
              </a:rPr>
              <a:t>оказывают: </a:t>
            </a:r>
          </a:p>
          <a:p>
            <a:r>
              <a:rPr lang="ru-RU" dirty="0" smtClean="0">
                <a:latin typeface="+mj-lt"/>
              </a:rPr>
              <a:t>усиление метаболических процессов в тканях;</a:t>
            </a:r>
          </a:p>
          <a:p>
            <a:r>
              <a:rPr lang="ru-RU" dirty="0" err="1" smtClean="0">
                <a:latin typeface="+mj-lt"/>
              </a:rPr>
              <a:t>липолитический</a:t>
            </a:r>
            <a:r>
              <a:rPr lang="ru-RU" dirty="0" smtClean="0">
                <a:latin typeface="+mj-lt"/>
              </a:rPr>
              <a:t> (расщепление жировых отложений);</a:t>
            </a:r>
          </a:p>
          <a:p>
            <a:r>
              <a:rPr lang="ru-RU" dirty="0" err="1" smtClean="0">
                <a:latin typeface="+mj-lt"/>
              </a:rPr>
              <a:t>вазоактивный</a:t>
            </a:r>
            <a:r>
              <a:rPr lang="ru-RU" dirty="0" smtClean="0">
                <a:latin typeface="+mj-lt"/>
              </a:rPr>
              <a:t> (расширение сосудов);</a:t>
            </a:r>
          </a:p>
          <a:p>
            <a:r>
              <a:rPr lang="ru-RU" dirty="0" smtClean="0">
                <a:latin typeface="+mj-lt"/>
              </a:rPr>
              <a:t>питание кожи (водоросли - дополнительный источник белков, липопротеидов, микроэлементов, витаминов);</a:t>
            </a:r>
            <a:br>
              <a:rPr lang="ru-RU" dirty="0" smtClean="0">
                <a:latin typeface="+mj-lt"/>
              </a:rPr>
            </a:b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3367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j-lt"/>
              </a:rPr>
              <a:t>стимуляция </a:t>
            </a:r>
            <a:r>
              <a:rPr lang="ru-RU" sz="3600" dirty="0">
                <a:latin typeface="+mj-lt"/>
              </a:rPr>
              <a:t>активности фибробластов (клеток, обеспечивающих тонус кожи</a:t>
            </a:r>
            <a:r>
              <a:rPr lang="ru-RU" sz="3600" dirty="0" smtClean="0">
                <a:latin typeface="+mj-lt"/>
              </a:rPr>
              <a:t>);</a:t>
            </a:r>
          </a:p>
          <a:p>
            <a:r>
              <a:rPr lang="ru-RU" sz="3600" dirty="0" smtClean="0">
                <a:latin typeface="+mj-lt"/>
              </a:rPr>
              <a:t>деполимеризация </a:t>
            </a:r>
            <a:r>
              <a:rPr lang="ru-RU" sz="3600" dirty="0">
                <a:latin typeface="+mj-lt"/>
              </a:rPr>
              <a:t>(разрушение) фиброзных узлов, формирующих эффект "апельсиновой корки</a:t>
            </a:r>
            <a:r>
              <a:rPr lang="ru-RU" sz="3600" dirty="0" smtClean="0">
                <a:latin typeface="+mj-lt"/>
              </a:rPr>
              <a:t>";</a:t>
            </a:r>
            <a:endParaRPr lang="ru-RU" sz="3600" dirty="0">
              <a:latin typeface="+mj-lt"/>
            </a:endParaRPr>
          </a:p>
          <a:p>
            <a:r>
              <a:rPr lang="ru-RU" sz="3600" dirty="0" smtClean="0">
                <a:latin typeface="+mj-lt"/>
              </a:rPr>
              <a:t>релаксация </a:t>
            </a:r>
            <a:r>
              <a:rPr lang="ru-RU" sz="3600" dirty="0">
                <a:latin typeface="+mj-lt"/>
              </a:rPr>
              <a:t>(расслабление, очищение от стрессов</a:t>
            </a:r>
            <a:r>
              <a:rPr lang="ru-RU" sz="3600" dirty="0" smtClean="0">
                <a:latin typeface="+mj-lt"/>
              </a:rPr>
              <a:t>);</a:t>
            </a:r>
            <a:endParaRPr lang="ru-RU" sz="3600" dirty="0">
              <a:latin typeface="+mj-lt"/>
            </a:endParaRPr>
          </a:p>
          <a:p>
            <a:r>
              <a:rPr lang="ru-RU" sz="3600" dirty="0" smtClean="0">
                <a:latin typeface="+mj-lt"/>
              </a:rPr>
              <a:t>дренажный </a:t>
            </a:r>
            <a:r>
              <a:rPr lang="ru-RU" sz="3600" dirty="0">
                <a:latin typeface="+mj-lt"/>
              </a:rPr>
              <a:t>(ускорение выведения излишков жидкостей и токсинов, укрепление сосудистой стенки).</a:t>
            </a: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904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latin typeface="+mj-lt"/>
              </a:rPr>
              <a:t>В современном ритме жизни с </a:t>
            </a:r>
            <a:r>
              <a:rPr lang="ru-RU" dirty="0" smtClean="0">
                <a:latin typeface="+mj-lt"/>
              </a:rPr>
              <a:t>бесконечными проблемами</a:t>
            </a:r>
            <a:r>
              <a:rPr lang="ru-RU" dirty="0">
                <a:latin typeface="+mj-lt"/>
              </a:rPr>
              <a:t>, заботами и делами так важно найти время для себя, снять нервное напряжение, расслабиться и почувствовать прилив сил. </a:t>
            </a: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SPA-процедуры </a:t>
            </a:r>
            <a:r>
              <a:rPr lang="ru-RU" dirty="0">
                <a:latin typeface="+mj-lt"/>
              </a:rPr>
              <a:t>– отличный способ побыть наедине с собой и вернуть душевную гармонию. С их помощью можно улучшить обмен веществ, работу кровеносной системы, вывести из организма токсины и шлаки, получить заряд бодрости и хорошего настроения. </a:t>
            </a:r>
            <a:endParaRPr lang="ru-RU" dirty="0" smtClean="0">
              <a:latin typeface="+mj-lt"/>
            </a:endParaRPr>
          </a:p>
          <a:p>
            <a:pPr>
              <a:buNone/>
            </a:pPr>
            <a:endParaRPr lang="ru-RU" dirty="0">
              <a:latin typeface="+mj-lt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range_anastasiya\Pictures\уход за телом\976_750x0.jpg"/>
          <p:cNvPicPr>
            <a:picLocks noChangeAspect="1" noChangeArrowheads="1"/>
          </p:cNvPicPr>
          <p:nvPr/>
        </p:nvPicPr>
        <p:blipFill>
          <a:blip r:embed="rId2" cstate="print"/>
          <a:srcRect t="25189" b="14135"/>
          <a:stretch>
            <a:fillRect/>
          </a:stretch>
        </p:blipFill>
        <p:spPr bwMode="auto">
          <a:xfrm>
            <a:off x="1043608" y="4149080"/>
            <a:ext cx="714375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Aharoni" pitchFamily="2" charset="-79"/>
              </a:rPr>
              <a:t>Применение Ламинарии в косметологии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3843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dirty="0">
                <a:latin typeface="+mj-lt"/>
              </a:rPr>
              <a:t>В современное время можно встретить все большее количество профессиональных косметических средств, в составе которых отмечается ламинария. И это не удивительно, ведь благодаря своему богатейшему витаминному и минеральному составу водоросли ламинария способны омолодить </a:t>
            </a:r>
            <a:r>
              <a:rPr lang="ru-RU" sz="3600" dirty="0" smtClean="0">
                <a:latin typeface="+mj-lt"/>
              </a:rPr>
              <a:t>кожу.</a:t>
            </a:r>
            <a:endParaRPr lang="ru-RU" sz="3600" dirty="0">
              <a:latin typeface="+mj-lt"/>
            </a:endParaRPr>
          </a:p>
        </p:txBody>
      </p:sp>
      <p:pic>
        <p:nvPicPr>
          <p:cNvPr id="5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Aharoni" pitchFamily="2" charset="-79"/>
              </a:rPr>
              <a:t>Применение Ламинарии в косметологии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latin typeface="+mj-lt"/>
              </a:rPr>
              <a:t>Ламинарии в косметологии используются в качестве составного компонента различных </a:t>
            </a:r>
            <a:r>
              <a:rPr lang="ru-RU" b="1" dirty="0" smtClean="0">
                <a:latin typeface="+mj-lt"/>
              </a:rPr>
              <a:t>обертываний и масок для тела</a:t>
            </a:r>
            <a:r>
              <a:rPr lang="ru-RU" dirty="0" smtClean="0">
                <a:latin typeface="+mj-lt"/>
              </a:rPr>
              <a:t>, </a:t>
            </a:r>
            <a:r>
              <a:rPr lang="ru-RU" dirty="0">
                <a:latin typeface="+mj-lt"/>
              </a:rPr>
              <a:t>после применения которых можно позабыть о существовании морщин, пигментных пятен, </a:t>
            </a:r>
            <a:r>
              <a:rPr lang="ru-RU" dirty="0" err="1">
                <a:latin typeface="+mj-lt"/>
              </a:rPr>
              <a:t>акне</a:t>
            </a:r>
            <a:r>
              <a:rPr lang="ru-RU" dirty="0">
                <a:latin typeface="+mj-lt"/>
              </a:rPr>
              <a:t>, возрастных изменений кожи. Проникая в глубокие слои кожи, каждый химический компонент активно работает на клеточном уровне, благодаря чему достигается отличный эффект. </a:t>
            </a: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Aharoni" pitchFamily="2" charset="-79"/>
              </a:rPr>
              <a:t>Применение Ламинарии в косметологии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>
                <a:latin typeface="+mj-lt"/>
              </a:rPr>
              <a:t>ОЧИЩЕНИЕ: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Очищает и обновляет кожу, мягко удаляя загрязнения и неровности, улучшает ее структуру. Придает свежий и здоровый вид. </a:t>
            </a:r>
            <a:endParaRPr lang="ru-RU" dirty="0" smtClean="0">
              <a:latin typeface="+mj-lt"/>
            </a:endParaRPr>
          </a:p>
          <a:p>
            <a:pPr>
              <a:buNone/>
            </a:pPr>
            <a:endParaRPr lang="ru-RU" dirty="0">
              <a:latin typeface="+mj-lt"/>
            </a:endParaRPr>
          </a:p>
          <a:p>
            <a:pPr>
              <a:buNone/>
            </a:pPr>
            <a:r>
              <a:rPr lang="ru-RU" b="1" u="sng" dirty="0" smtClean="0">
                <a:latin typeface="+mj-lt"/>
              </a:rPr>
              <a:t>УВЛАЖНЕНИЕ</a:t>
            </a:r>
            <a:r>
              <a:rPr lang="ru-RU" b="1" u="sng" dirty="0">
                <a:latin typeface="+mj-lt"/>
              </a:rPr>
              <a:t>: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Увлажняет кожу, восстанавливает ее эластичность и естественную способность удерживать влагу. Повышает сопротивляемость кожи стрессам и внешним воздействиям, насыщает ее кислородом.</a:t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6613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Aharoni" pitchFamily="2" charset="-79"/>
              </a:rPr>
              <a:t>Применение Ламинарии в косметологии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u="sng" dirty="0" smtClean="0">
                <a:latin typeface="+mj-lt"/>
              </a:rPr>
              <a:t>ПИТАНИЕ</a:t>
            </a:r>
            <a:r>
              <a:rPr lang="ru-RU" sz="2800" b="1" u="sng" dirty="0">
                <a:latin typeface="+mj-lt"/>
              </a:rPr>
              <a:t>:</a:t>
            </a:r>
            <a:r>
              <a:rPr lang="ru-RU" sz="2800" dirty="0">
                <a:latin typeface="+mj-lt"/>
              </a:rPr>
              <a:t/>
            </a:r>
            <a:br>
              <a:rPr lang="ru-RU" sz="2800" dirty="0">
                <a:latin typeface="+mj-lt"/>
              </a:rPr>
            </a:br>
            <a:r>
              <a:rPr lang="ru-RU" sz="2800" dirty="0">
                <a:latin typeface="+mj-lt"/>
              </a:rPr>
              <a:t>Интенсивно питает кожу, делает её мягкой и эластичной. Устраняет следы усталости и стресса. </a:t>
            </a:r>
            <a:endParaRPr lang="ru-RU" sz="2800" dirty="0" smtClean="0">
              <a:latin typeface="+mj-lt"/>
            </a:endParaRPr>
          </a:p>
          <a:p>
            <a:pPr>
              <a:buNone/>
            </a:pPr>
            <a:endParaRPr lang="ru-RU" sz="2800" dirty="0" smtClean="0">
              <a:latin typeface="+mj-lt"/>
            </a:endParaRPr>
          </a:p>
          <a:p>
            <a:pPr>
              <a:buNone/>
            </a:pPr>
            <a:r>
              <a:rPr lang="ru-RU" sz="2800" b="1" u="sng" dirty="0" smtClean="0">
                <a:latin typeface="+mj-lt"/>
              </a:rPr>
              <a:t>РЕГЕНЕРАЦИЯ</a:t>
            </a:r>
            <a:r>
              <a:rPr lang="ru-RU" sz="2800" b="1" u="sng" dirty="0">
                <a:latin typeface="+mj-lt"/>
              </a:rPr>
              <a:t>:</a:t>
            </a:r>
            <a:r>
              <a:rPr lang="ru-RU" sz="2800" dirty="0">
                <a:latin typeface="+mj-lt"/>
              </a:rPr>
              <a:t/>
            </a:r>
            <a:br>
              <a:rPr lang="ru-RU" sz="2800" dirty="0">
                <a:latin typeface="+mj-lt"/>
              </a:rPr>
            </a:br>
            <a:r>
              <a:rPr lang="ru-RU" sz="2800" dirty="0">
                <a:latin typeface="+mj-lt"/>
              </a:rPr>
              <a:t>Восстанавливает клеточную деятельность, стимулирует обновление клеток и возвращает коже жизненную силу. Поддерживает и продлевает молодость Вашей кожи, оказывая сопротивление возрастным изменениям. Способствует заживлению ран и ожогов. </a:t>
            </a:r>
            <a:br>
              <a:rPr lang="ru-RU" sz="2800" dirty="0">
                <a:latin typeface="+mj-lt"/>
              </a:rPr>
            </a:br>
            <a:r>
              <a:rPr lang="ru-RU" sz="2800" dirty="0">
                <a:latin typeface="+mj-lt"/>
              </a:rPr>
              <a:t/>
            </a:r>
            <a:br>
              <a:rPr lang="ru-RU" sz="2800" dirty="0">
                <a:latin typeface="+mj-lt"/>
              </a:rPr>
            </a:br>
            <a:r>
              <a:rPr lang="ru-RU" sz="2800" dirty="0">
                <a:latin typeface="+mj-lt"/>
              </a:rPr>
              <a:t/>
            </a:r>
            <a:br>
              <a:rPr lang="ru-RU" sz="2800" dirty="0">
                <a:latin typeface="+mj-lt"/>
              </a:rPr>
            </a:br>
            <a:endParaRPr lang="ru-RU" sz="2800" dirty="0">
              <a:latin typeface="+mj-lt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Aharoni" pitchFamily="2" charset="-79"/>
              </a:rPr>
              <a:t>Применение Ламинарии в косметологии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b="1" u="sng" dirty="0">
                <a:latin typeface="+mj-lt"/>
              </a:rPr>
              <a:t>УКРЕПЛЕНИЕ: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Активизирует клеточные процессы. Интенсивно укрепляет, подтягивает кожу, придает упругость, разглаживает морщины. Улучшает </a:t>
            </a:r>
            <a:r>
              <a:rPr lang="ru-RU" dirty="0" err="1">
                <a:latin typeface="+mj-lt"/>
              </a:rPr>
              <a:t>микроциркуляцию</a:t>
            </a:r>
            <a:r>
              <a:rPr lang="ru-RU" dirty="0">
                <a:latin typeface="+mj-lt"/>
              </a:rPr>
              <a:t>, повышает тонус кожи, моделирует контуры лица. Улучшает цвет лица, снимает отеки.</a:t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Aharoni" pitchFamily="2" charset="-79"/>
              </a:rPr>
              <a:t>Применение Ламинарии в косметологии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>
                <a:latin typeface="+mj-lt"/>
              </a:rPr>
              <a:t>Ламинария</a:t>
            </a:r>
            <a:r>
              <a:rPr lang="ru-RU" dirty="0">
                <a:latin typeface="+mj-lt"/>
              </a:rPr>
              <a:t> – водоросль, которая находит свое широкое применение в косметологии и успешно используется многими представительницами прекрасного пола, уделяющим большое внимание своему внешнему виду. Правильное применение ламинарии способно избавить от множества проблем, требующих зачастую дорогостоящего косметологического вмешательства.</a:t>
            </a:r>
          </a:p>
          <a:p>
            <a:pPr>
              <a:buNone/>
            </a:pPr>
            <a:endParaRPr lang="ru-RU" dirty="0">
              <a:latin typeface="+mj-lt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range_anastasiya\Pictures\уход за телом\2515437869_89d9993dee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9769" y="0"/>
            <a:ext cx="45742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5338936" cy="63367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Косметические средства, изготовленные из этой морской </a:t>
            </a:r>
            <a:r>
              <a:rPr lang="ru-RU" dirty="0" smtClean="0">
                <a:latin typeface="+mj-lt"/>
              </a:rPr>
              <a:t>водоросли,  </a:t>
            </a:r>
            <a:r>
              <a:rPr lang="ru-RU" b="1" dirty="0">
                <a:latin typeface="+mj-lt"/>
              </a:rPr>
              <a:t>оказывают комплексное воздействие  на состояние человеческой кожи</a:t>
            </a:r>
            <a:r>
              <a:rPr lang="ru-RU" dirty="0">
                <a:latin typeface="+mj-lt"/>
              </a:rPr>
              <a:t>: активно питают и насыщают кожу витаминами и микроэлементами, укрепляют стенки сосудов, усиливают расщепление жиров, стимулируют обновление клеток кожи, а также эффективно избавляют организм от токсинов и шлаков. </a:t>
            </a:r>
          </a:p>
          <a:p>
            <a:pPr>
              <a:buNone/>
            </a:pPr>
            <a:endParaRPr lang="ru-RU" dirty="0">
              <a:latin typeface="+mj-lt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elljuli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550132"/>
            <a:ext cx="5968797" cy="430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+mj-lt"/>
              </a:rPr>
              <a:t>Ламинарию </a:t>
            </a:r>
            <a:r>
              <a:rPr lang="ru-RU" sz="3600" dirty="0">
                <a:latin typeface="+mj-lt"/>
              </a:rPr>
              <a:t>применяют при отеках, различных заболеваниях кожи, </a:t>
            </a:r>
            <a:r>
              <a:rPr lang="ru-RU" sz="3600" dirty="0" err="1">
                <a:latin typeface="+mj-lt"/>
              </a:rPr>
              <a:t>целлюлите</a:t>
            </a:r>
            <a:r>
              <a:rPr lang="ru-RU" sz="3600" dirty="0">
                <a:latin typeface="+mj-lt"/>
              </a:rPr>
              <a:t>, ожирении, а также при снижении кожной эластичности, возникающей при стремительном похудении. </a:t>
            </a:r>
          </a:p>
          <a:p>
            <a:pPr algn="ctr">
              <a:buNone/>
            </a:pPr>
            <a:endParaRPr lang="ru-RU" dirty="0">
              <a:latin typeface="+mj-lt"/>
            </a:endParaRPr>
          </a:p>
        </p:txBody>
      </p:sp>
      <p:pic>
        <p:nvPicPr>
          <p:cNvPr id="5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Aharoni" pitchFamily="2" charset="-79"/>
              </a:rPr>
              <a:t>Обёртывания с применением специальных бинтов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Это косметическая процедура, при которой действующий состав наносится не на кожу, а на эластичные бинты. Обычно используются длинные медицинские ленты, которыми можно за один раз полностью обмотать всю ногу с бедром, ягодицы или живот. Возможно использование на других местах, но чаще задействована только нижняя часть тела.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Aharoni" pitchFamily="2" charset="-79"/>
              </a:rPr>
              <a:t>Обёртывания с применением специальных бинтов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Эффективность обертывания напрямую зависит от правильности выполнения, периодичности, преследуемой цели.</a:t>
            </a:r>
          </a:p>
          <a:p>
            <a:pPr marL="0" indent="0">
              <a:buNone/>
            </a:pPr>
            <a:r>
              <a:rPr lang="ru-RU" dirty="0" smtClean="0"/>
              <a:t>В отличие от простых обертываний с пищевой пленкой, при бинтовке не просто уходит вода, проникшие в кожу вещества продолжают свое действие еще сутки.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+mj-lt"/>
              </a:rPr>
              <a:t>SPA-процедуры </a:t>
            </a:r>
            <a:r>
              <a:rPr lang="ru-RU" dirty="0">
                <a:latin typeface="+mj-lt"/>
              </a:rPr>
              <a:t>оказывают положительное влияние на состояние кожи, возвращая ей утраченную упругость, повышают тонус и оказывают дополнительное увлажнение. Хотите почувствовать себя обновленным и энергичным человеком? </a:t>
            </a: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Тогда </a:t>
            </a:r>
            <a:r>
              <a:rPr lang="ru-RU" dirty="0">
                <a:latin typeface="+mj-lt"/>
              </a:rPr>
              <a:t>SPA-процедуры – это то, что вам нужно!</a:t>
            </a:r>
          </a:p>
          <a:p>
            <a:pPr>
              <a:buNone/>
            </a:pPr>
            <a:endParaRPr lang="ru-RU" dirty="0">
              <a:latin typeface="+mj-lt"/>
            </a:endParaRPr>
          </a:p>
        </p:txBody>
      </p:sp>
      <p:pic>
        <p:nvPicPr>
          <p:cNvPr id="1026" name="Picture 2" descr="C:\Users\orange_anastasiya\Pictures\уход за телом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817245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Aharoni" pitchFamily="2" charset="-79"/>
              </a:rPr>
              <a:t>Показания к обёртыванию </a:t>
            </a:r>
            <a:r>
              <a:rPr lang="ru-RU" sz="36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Aharoni" pitchFamily="2" charset="-79"/>
              </a:rPr>
              <a:t>с применением специальных бинтов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</p:spPr>
        <p:txBody>
          <a:bodyPr>
            <a:normAutofit fontScale="70000" lnSpcReduction="20000"/>
          </a:bodyPr>
          <a:lstStyle/>
          <a:p>
            <a:pPr marL="449263" indent="-449263"/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Дряблая кожа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Процедура помогает вернуть тургор, подтягивает, укрепляет, придает тонус. Она показана при старческих изменениях, отвисании после похудения.</a:t>
            </a:r>
          </a:p>
          <a:p>
            <a:pPr marL="449263" indent="-449263"/>
            <a:r>
              <a:rPr lang="ru-RU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Целлюлит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Это одно из самых действенных средства для избавления от бугристых отложений.</a:t>
            </a:r>
          </a:p>
          <a:p>
            <a:pPr marL="449263" indent="-449263"/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Лишний вес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Обертывание поможет сократить объемы, поспособствует расщеплению жиров.</a:t>
            </a:r>
          </a:p>
          <a:p>
            <a:pPr marL="449263" indent="-449263"/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Нарушение регуляции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Процедура ускоряет обновление клеток, улучшает дыхание и обменные процессы. Кожа становится гладкая, однородная, выравнивается цвет, улучшается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микроциркуляция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</a:p>
          <a:p>
            <a:pPr marL="449263" indent="-449263"/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Выведение токсинов, очищение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Это свойство тесно связано с налаживанием обменных процессов.</a:t>
            </a:r>
          </a:p>
          <a:p>
            <a:pPr marL="449263" indent="-449263"/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Снятие отечности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Выводится лишняя жидкость, а также нормализуется отток венозной крови, лимфы.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Обёртывания с применением специальных </a:t>
            </a:r>
            <a:r>
              <a:rPr lang="ru-RU" sz="32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бинтов</a:t>
            </a:r>
            <a:endParaRPr lang="ru-RU" sz="3600" b="1" dirty="0" smtClean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+mj-lt"/>
              </a:rPr>
              <a:t>Такой вид обертывания очень удобно проводить как  дома, так и в салонах красоты.</a:t>
            </a:r>
          </a:p>
          <a:p>
            <a:pPr algn="ctr">
              <a:buNone/>
            </a:pPr>
            <a:r>
              <a:rPr lang="ru-RU" sz="2000" b="1" dirty="0" smtClean="0">
                <a:latin typeface="+mj-lt"/>
              </a:rPr>
              <a:t>Общие рекомендации по нанесению:</a:t>
            </a:r>
          </a:p>
          <a:p>
            <a:pPr marL="514350" indent="-514350">
              <a:buNone/>
            </a:pPr>
            <a:r>
              <a:rPr lang="ru-RU" sz="2000" dirty="0" smtClean="0">
                <a:latin typeface="+mj-lt"/>
              </a:rPr>
              <a:t>Бинты накладываются в вертикальном положении, не слишком туго, но и не слишком слабо.</a:t>
            </a:r>
          </a:p>
          <a:p>
            <a:pPr lvl="0"/>
            <a:r>
              <a:rPr lang="ru-RU" sz="2000" dirty="0" smtClean="0">
                <a:latin typeface="+mj-lt"/>
              </a:rPr>
              <a:t>Натяжение бинтов не должно быть слишком сильным, особенно в паховой зоне.</a:t>
            </a:r>
          </a:p>
          <a:p>
            <a:pPr lvl="0"/>
            <a:r>
              <a:rPr lang="ru-RU" sz="2000" dirty="0" smtClean="0">
                <a:latin typeface="+mj-lt"/>
              </a:rPr>
              <a:t>Нельзя одновременно обматывать грудь, живот и ноги. Придется выбрать что-то одно.</a:t>
            </a:r>
          </a:p>
          <a:p>
            <a:pPr lvl="0"/>
            <a:r>
              <a:rPr lang="ru-RU" sz="2000" dirty="0" smtClean="0">
                <a:latin typeface="+mj-lt"/>
              </a:rPr>
              <a:t>При обматывании ног следует двигаться вверх, от стоп к области паха.</a:t>
            </a:r>
          </a:p>
          <a:p>
            <a:pPr lvl="0"/>
            <a:r>
              <a:rPr lang="ru-RU" sz="2000" dirty="0" smtClean="0">
                <a:latin typeface="+mj-lt"/>
              </a:rPr>
              <a:t>Бедра бинтуют от колен к талии.</a:t>
            </a:r>
          </a:p>
          <a:p>
            <a:pPr lvl="0"/>
            <a:r>
              <a:rPr lang="ru-RU" sz="2000" dirty="0" smtClean="0">
                <a:latin typeface="+mj-lt"/>
              </a:rPr>
              <a:t>Руки бинтуются от запястья к плечу.</a:t>
            </a:r>
          </a:p>
          <a:p>
            <a:pPr lvl="0"/>
            <a:r>
              <a:rPr lang="ru-RU" sz="2000" dirty="0" smtClean="0">
                <a:latin typeface="+mj-lt"/>
              </a:rPr>
              <a:t>Грудь обматывают крест-накрест через </a:t>
            </a:r>
            <a:r>
              <a:rPr lang="ru-RU" sz="2000" dirty="0" smtClean="0">
                <a:latin typeface="+mj-lt"/>
              </a:rPr>
              <a:t>шею</a:t>
            </a:r>
          </a:p>
          <a:p>
            <a:r>
              <a:rPr lang="ru-RU" sz="2000" dirty="0" smtClean="0"/>
              <a:t>Для холодного обертывания – бинты держат не более одного часа. Для </a:t>
            </a:r>
            <a:r>
              <a:rPr lang="ru-RU" sz="2000" dirty="0" err="1" smtClean="0"/>
              <a:t>антицеллюлитного</a:t>
            </a:r>
            <a:r>
              <a:rPr lang="ru-RU" sz="2000" dirty="0" smtClean="0"/>
              <a:t> – не более 35 минут</a:t>
            </a:r>
          </a:p>
          <a:p>
            <a:r>
              <a:rPr lang="ru-RU" sz="2000" dirty="0" smtClean="0"/>
              <a:t>После применения смыть водой, желательно использовать молочко для тела.</a:t>
            </a:r>
          </a:p>
          <a:p>
            <a:pPr lvl="0"/>
            <a:endParaRPr lang="ru-RU" sz="2000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ru-RU" sz="2000" dirty="0">
              <a:latin typeface="+mj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Антицеллюлитная</a:t>
            </a:r>
            <a:r>
              <a:rPr lang="ru-RU" sz="36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 сауна</a:t>
            </a:r>
            <a: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200" dirty="0" smtClean="0"/>
              <a:t>Согревающие обёртывание с эффектом после первого применения</a:t>
            </a:r>
            <a:endParaRPr lang="ru-RU" sz="4800" b="1" dirty="0" smtClean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b="1" dirty="0" smtClean="0">
                <a:latin typeface="+mj-lt"/>
              </a:rPr>
              <a:t>100% Натуральный продукт - о</a:t>
            </a:r>
            <a:r>
              <a:rPr lang="ru-RU" dirty="0" smtClean="0">
                <a:latin typeface="+mj-lt"/>
              </a:rPr>
              <a:t>сновным и единственным компонентом такого обертывания являются водоросли Ламинария. Их используют как цельные листы, так и молотые, путем замачивания предварительно их в воде. Основная задача такой процедуры – усилить циркуляцию крови, которая снижается при истощении запасов жизненно важных минералов, вызванном стрессами, неправильной диетой и загрязнением окружающей </a:t>
            </a:r>
          </a:p>
          <a:p>
            <a:pPr lvl="0">
              <a:buNone/>
            </a:pPr>
            <a:r>
              <a:rPr lang="ru-RU" b="1" dirty="0" smtClean="0">
                <a:latin typeface="+mj-lt"/>
              </a:rPr>
              <a:t>Согревающее  обертывание </a:t>
            </a:r>
            <a:r>
              <a:rPr lang="ru-RU" dirty="0" smtClean="0">
                <a:latin typeface="+mj-lt"/>
              </a:rPr>
              <a:t>способствует к расширению сосудов и улучшению работы кровеносной системы. Благодаря этому начинается уничтожение клеток жира, тем самым, избавляя организм от лишних килограммов и </a:t>
            </a:r>
            <a:r>
              <a:rPr lang="ru-RU" dirty="0" err="1" smtClean="0">
                <a:latin typeface="+mj-lt"/>
              </a:rPr>
              <a:t>целлюлита</a:t>
            </a:r>
            <a:r>
              <a:rPr lang="ru-RU" dirty="0" smtClean="0">
                <a:latin typeface="+mj-lt"/>
              </a:rPr>
              <a:t>.</a:t>
            </a:r>
          </a:p>
          <a:p>
            <a:pPr>
              <a:buNone/>
            </a:pP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Антицеллюлитная</a:t>
            </a:r>
            <a:r>
              <a:rPr lang="ru-RU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 сауна</a:t>
            </a:r>
            <a: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200" dirty="0" smtClean="0"/>
              <a:t>Согревающие обёртывание с эффектом после первого применения</a:t>
            </a:r>
            <a:endParaRPr lang="ru-RU" sz="4800" b="1" dirty="0" smtClean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>
                <a:latin typeface="+mj-lt"/>
              </a:rPr>
              <a:t>Основной компонент </a:t>
            </a:r>
            <a:r>
              <a:rPr lang="ru-RU" dirty="0" err="1" smtClean="0">
                <a:latin typeface="+mj-lt"/>
              </a:rPr>
              <a:t>Антицеллюлитной</a:t>
            </a:r>
            <a:r>
              <a:rPr lang="ru-RU" dirty="0" smtClean="0">
                <a:latin typeface="+mj-lt"/>
              </a:rPr>
              <a:t> сауны – </a:t>
            </a:r>
            <a:r>
              <a:rPr lang="ru-RU" b="1" dirty="0" smtClean="0">
                <a:latin typeface="+mj-lt"/>
              </a:rPr>
              <a:t>бурые водоросли</a:t>
            </a:r>
            <a:r>
              <a:rPr lang="ru-RU" dirty="0" smtClean="0">
                <a:latin typeface="+mj-lt"/>
              </a:rPr>
              <a:t>.</a:t>
            </a:r>
          </a:p>
          <a:p>
            <a:pPr lvl="0">
              <a:buNone/>
            </a:pPr>
            <a:r>
              <a:rPr lang="ru-RU" dirty="0" smtClean="0">
                <a:latin typeface="+mj-lt"/>
              </a:rPr>
              <a:t>Для достижения максимального эффекта сауны в состав входит </a:t>
            </a:r>
            <a:r>
              <a:rPr lang="ru-RU" b="1" dirty="0" smtClean="0">
                <a:latin typeface="+mj-lt"/>
              </a:rPr>
              <a:t>настойка из тонко подобранных  натуральных компонентов</a:t>
            </a:r>
            <a:r>
              <a:rPr lang="ru-RU" dirty="0" smtClean="0">
                <a:latin typeface="+mj-lt"/>
              </a:rPr>
              <a:t>:</a:t>
            </a:r>
          </a:p>
          <a:p>
            <a:pPr marL="0" lvl="0" indent="0">
              <a:buNone/>
            </a:pPr>
            <a:r>
              <a:rPr lang="ru-RU" dirty="0" smtClean="0">
                <a:latin typeface="+mj-lt"/>
              </a:rPr>
              <a:t>чабрец, донник белый, кора дуба, хмель, пион, солодка </a:t>
            </a:r>
            <a:r>
              <a:rPr lang="ru-RU" dirty="0" err="1" smtClean="0">
                <a:latin typeface="+mj-lt"/>
              </a:rPr>
              <a:t>холмовая</a:t>
            </a:r>
            <a:r>
              <a:rPr lang="ru-RU" dirty="0" smtClean="0">
                <a:latin typeface="+mj-lt"/>
              </a:rPr>
              <a:t>, мята перечная, шалфей, дягиль, лапчатка, бадан, ромашка, крапива, мать-и-мачеха, клеточный сок морской водоросли ламинария, Масла: сибирская пихта, эвкалипт, анис звёздчатый, </a:t>
            </a:r>
            <a:r>
              <a:rPr lang="ru-RU" dirty="0" err="1" smtClean="0">
                <a:latin typeface="+mj-lt"/>
              </a:rPr>
              <a:t>камфора</a:t>
            </a:r>
            <a:r>
              <a:rPr lang="ru-RU" dirty="0" smtClean="0">
                <a:latin typeface="+mj-lt"/>
              </a:rPr>
              <a:t>.</a:t>
            </a:r>
          </a:p>
          <a:p>
            <a:pPr>
              <a:buNone/>
            </a:pP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spiritdayspa.hu/uploads/images/Testkezelesek/test%20tekercse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76499"/>
            <a:ext cx="9144000" cy="438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err="1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Антицеллюлитная</a:t>
            </a:r>
            <a:r>
              <a:rPr lang="ru-RU" sz="49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 сауна</a:t>
            </a:r>
            <a: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200" dirty="0" smtClean="0"/>
              <a:t>Согревающие обёртывание с эффектом после первого применения</a:t>
            </a:r>
            <a:endParaRPr lang="ru-RU" sz="4800" b="1" dirty="0" smtClean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1052736"/>
            <a:ext cx="9108504" cy="525658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b="1" dirty="0" smtClean="0">
                <a:latin typeface="+mj-lt"/>
              </a:rPr>
              <a:t>Каждая процедура направлена на  устранение нескольких сантиметров Вашего объемов, приданию коже здорового вида и шелковистости.</a:t>
            </a:r>
            <a:endParaRPr lang="ru-RU" dirty="0" smtClean="0">
              <a:latin typeface="+mj-lt"/>
            </a:endParaRPr>
          </a:p>
          <a:p>
            <a:pPr algn="ctr">
              <a:buNone/>
            </a:pP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Упругость и эластичность</a:t>
            </a:r>
            <a: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000" dirty="0" smtClean="0"/>
              <a:t>Корректирующие обёртывание с эффектом после первого применения</a:t>
            </a:r>
            <a:endParaRPr lang="ru-RU" sz="4800" b="1" dirty="0" smtClean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200" b="1" dirty="0" smtClean="0">
                <a:latin typeface="+mj-lt"/>
              </a:rPr>
              <a:t>100% Натуральный продукт - о</a:t>
            </a:r>
            <a:r>
              <a:rPr lang="ru-RU" sz="2200" dirty="0" smtClean="0">
                <a:latin typeface="+mj-lt"/>
              </a:rPr>
              <a:t>сновным и единственным компонентом такого обертывания являются водоросли Ламинария. Их используют как цельные листы, так и молотые, путем замачивания предварительно их в воде. Основная задача такой процедуры – усилить циркуляцию крови, которая снижается при истощении запасов жизненно важных минералов, вызванном стрессами, неправильной диетой и загрязнением окружающей </a:t>
            </a:r>
          </a:p>
          <a:p>
            <a:pPr lvl="0">
              <a:buNone/>
            </a:pPr>
            <a:r>
              <a:rPr lang="ru-RU" sz="2200" b="1" dirty="0" smtClean="0">
                <a:latin typeface="+mj-lt"/>
              </a:rPr>
              <a:t>Корректирующие  обертывание  -</a:t>
            </a:r>
            <a:r>
              <a:rPr lang="ru-RU" sz="2200" dirty="0" smtClean="0">
                <a:latin typeface="+mj-lt"/>
              </a:rPr>
              <a:t>усиливает энергетический обмен, улучшает </a:t>
            </a:r>
            <a:r>
              <a:rPr lang="ru-RU" sz="2200" dirty="0" err="1" smtClean="0">
                <a:latin typeface="+mj-lt"/>
              </a:rPr>
              <a:t>микроциркуляцию</a:t>
            </a:r>
            <a:r>
              <a:rPr lang="ru-RU" sz="2200" dirty="0" smtClean="0">
                <a:latin typeface="+mj-lt"/>
              </a:rPr>
              <a:t> крови, что способствует более активному сжиганию жиров, блокированных в жировых клетках кожи при </a:t>
            </a:r>
            <a:r>
              <a:rPr lang="ru-RU" sz="2200" dirty="0" err="1" smtClean="0">
                <a:latin typeface="+mj-lt"/>
              </a:rPr>
              <a:t>целлюлите</a:t>
            </a:r>
            <a:r>
              <a:rPr lang="ru-RU" sz="2200" dirty="0" smtClean="0">
                <a:latin typeface="+mj-lt"/>
              </a:rPr>
              <a:t>. В результате активно уменьшаются объёмы и выравнивается поверхность проблемных зон. Тонизирует кожу, не давая ей обвисать после похудения. Активные компоненты геля глубоко проникают в кожу и продолжают действовать длительное время даже после его удаления</a:t>
            </a:r>
          </a:p>
          <a:p>
            <a:pPr>
              <a:buNone/>
            </a:pPr>
            <a:endParaRPr lang="ru-RU" sz="2200" dirty="0">
              <a:latin typeface="+mj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Упругость и эластичность</a:t>
            </a:r>
            <a:br>
              <a:rPr lang="ru-RU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</a:br>
            <a:r>
              <a:rPr lang="ru-RU" sz="2000" dirty="0" smtClean="0"/>
              <a:t>Корректирующие обёртывание с эффектом после первого применения</a:t>
            </a:r>
            <a:endParaRPr lang="ru-RU" sz="4800" b="1" dirty="0" smtClean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b="1" dirty="0" smtClean="0">
                <a:latin typeface="+mj-lt"/>
              </a:rPr>
              <a:t>Каждая процедура делает Вашу кожу мягкой, упругой  и подтянутой</a:t>
            </a:r>
          </a:p>
          <a:p>
            <a:pPr>
              <a:buNone/>
            </a:pPr>
            <a:endParaRPr lang="ru-RU" b="1" dirty="0">
              <a:latin typeface="+mj-lt"/>
            </a:endParaRPr>
          </a:p>
        </p:txBody>
      </p:sp>
      <p:pic>
        <p:nvPicPr>
          <p:cNvPr id="79878" name="Picture 6" descr="http://iskiny.ru/wp-content/uploads/bandazhnoe-obyortyvanie-3-300x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63792"/>
            <a:ext cx="8064896" cy="400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Ароматерапия</a:t>
            </a:r>
            <a:r>
              <a:rPr lang="ru-RU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 и </a:t>
            </a:r>
            <a:r>
              <a:rPr lang="ru-RU" b="1" dirty="0" err="1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антистресс</a:t>
            </a:r>
            <a:r>
              <a:rPr lang="ru-RU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/>
            </a:r>
            <a:br>
              <a:rPr lang="ru-RU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</a:br>
            <a:r>
              <a:rPr lang="ru-RU" sz="2000" dirty="0" smtClean="0"/>
              <a:t>Расслабляющее обёртывание с эффектом после первого применения</a:t>
            </a:r>
            <a:endParaRPr lang="ru-RU" sz="4800" b="1" dirty="0" smtClean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400" b="1" dirty="0" smtClean="0">
                <a:latin typeface="+mj-lt"/>
              </a:rPr>
              <a:t>100% Натуральный продукт - о</a:t>
            </a:r>
            <a:r>
              <a:rPr lang="ru-RU" sz="2400" dirty="0" smtClean="0">
                <a:latin typeface="+mj-lt"/>
              </a:rPr>
              <a:t>сновным и единственным компонентом такого обертывания являются водоросли Ламинария. Их используют как цельные листы, так и молотые, путем замачивания предварительно их в воде. Основная задача такой процедуры – усилить циркуляцию крови, которая снижается при истощении запасов жизненно важных минералов, вызванном стрессами, неправильной диетой и загрязнением окружающей </a:t>
            </a:r>
          </a:p>
          <a:p>
            <a:pPr>
              <a:buNone/>
            </a:pPr>
            <a:r>
              <a:rPr lang="ru-RU" sz="2400" b="1" dirty="0" smtClean="0">
                <a:latin typeface="+mj-lt"/>
              </a:rPr>
              <a:t>Расслабляющее обертывание  - </a:t>
            </a:r>
            <a:r>
              <a:rPr lang="ru-RU" sz="2400" dirty="0" smtClean="0">
                <a:latin typeface="+mj-lt"/>
              </a:rPr>
              <a:t>прекрасно устраняют стрессовые состояния, улучшают расположение духа и дарят прилив сил и энергии. Идеально подходит после применения </a:t>
            </a:r>
            <a:r>
              <a:rPr lang="ru-RU" sz="2400" dirty="0" err="1" smtClean="0">
                <a:latin typeface="+mj-lt"/>
              </a:rPr>
              <a:t>пилинга</a:t>
            </a:r>
            <a:r>
              <a:rPr lang="ru-RU" sz="2400" dirty="0" smtClean="0">
                <a:latin typeface="+mj-lt"/>
              </a:rPr>
              <a:t> для тела. Насыщает и тонизирует кожу. Оказывает быстрое укрепляющее действие на организм.  </a:t>
            </a:r>
          </a:p>
          <a:p>
            <a:pPr>
              <a:buNone/>
            </a:pPr>
            <a:endParaRPr lang="ru-RU" sz="2400" dirty="0" smtClean="0">
              <a:latin typeface="+mj-lt"/>
            </a:endParaRPr>
          </a:p>
          <a:p>
            <a:pPr lvl="0">
              <a:buNone/>
            </a:pPr>
            <a:endParaRPr lang="ru-RU" sz="2400" dirty="0" smtClean="0">
              <a:latin typeface="+mj-lt"/>
            </a:endParaRPr>
          </a:p>
          <a:p>
            <a:pPr>
              <a:buNone/>
            </a:pP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Ароматерапия</a:t>
            </a:r>
            <a:r>
              <a:rPr lang="ru-RU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 и </a:t>
            </a:r>
            <a:r>
              <a:rPr lang="ru-RU" b="1" dirty="0" err="1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антистресс</a:t>
            </a:r>
            <a:r>
              <a:rPr lang="ru-RU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/>
            </a:r>
            <a:br>
              <a:rPr lang="ru-RU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</a:br>
            <a:r>
              <a:rPr lang="ru-RU" sz="2000" dirty="0" smtClean="0"/>
              <a:t>Расслабляющее обёртывание с эффектом после первого применения</a:t>
            </a:r>
            <a:endParaRPr lang="ru-RU" sz="4800" b="1" dirty="0" smtClean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latin typeface="+mj-lt"/>
              </a:rPr>
              <a:t>Мягкая, гладкая кожа плюс отличное настроение для новых свершений!</a:t>
            </a:r>
            <a:endParaRPr lang="ru-RU" dirty="0">
              <a:latin typeface="+mj-lt"/>
            </a:endParaRPr>
          </a:p>
        </p:txBody>
      </p:sp>
      <p:sp>
        <p:nvSpPr>
          <p:cNvPr id="82946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48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50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952" name="Picture 8" descr="https://zlavomat.sgcdn.cz/images/t/2000/93/83/9383-4ddf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8723694" cy="3608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Vita </a:t>
            </a:r>
            <a:r>
              <a:rPr lang="uk-UA" sz="4000" b="1" dirty="0" err="1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Магия</a:t>
            </a:r>
            <a:r>
              <a:rPr lang="uk-UA" sz="40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 </a:t>
            </a:r>
            <a:r>
              <a:rPr lang="uk-UA" sz="4000" b="1" dirty="0" err="1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Антицеллюлитная</a:t>
            </a:r>
            <a:r>
              <a:rPr lang="uk-UA" sz="40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 </a:t>
            </a:r>
            <a:r>
              <a:rPr lang="uk-UA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сауна</a:t>
            </a:r>
            <a:endParaRPr lang="ru-RU" sz="4000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haroni" pitchFamily="2" charset="-79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268" y="1916832"/>
            <a:ext cx="4507732" cy="63976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j-lt"/>
              </a:rPr>
              <a:t>Согревающее обёртывание с эффектом после первого применения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72000" y="764704"/>
            <a:ext cx="4320479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99% натуральных растительных компонентов.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С </a:t>
            </a:r>
            <a:r>
              <a:rPr lang="ru-RU" sz="1600" b="1" dirty="0" err="1" smtClean="0"/>
              <a:t>камфорой</a:t>
            </a:r>
            <a:r>
              <a:rPr lang="ru-RU" sz="1600" b="1" dirty="0" smtClean="0"/>
              <a:t>,  эфирными маслами и клеточным соком ламинарии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- способствует выведению из организма лишней жидкости, шлаков и токсинов</a:t>
            </a:r>
          </a:p>
          <a:p>
            <a:pPr>
              <a:buNone/>
            </a:pPr>
            <a:r>
              <a:rPr lang="ru-RU" sz="1600" dirty="0" smtClean="0"/>
              <a:t>выравнивает и подтягивает кожу проблемных зон, корректирует эффект апельсиновой корки</a:t>
            </a:r>
          </a:p>
          <a:p>
            <a:pPr>
              <a:buNone/>
            </a:pPr>
            <a:r>
              <a:rPr lang="ru-RU" sz="1600" dirty="0" smtClean="0"/>
              <a:t>- максимально насыщает кожу питательными веществами, витаминами и микроэлементами </a:t>
            </a:r>
          </a:p>
          <a:p>
            <a:pPr>
              <a:buNone/>
            </a:pPr>
            <a:r>
              <a:rPr lang="ru-RU" sz="1600" dirty="0" smtClean="0"/>
              <a:t>активизирует капиллярное кровообращение, стимулирует и ускоряет обменные процессы в коже. Оказывает легкое согревающее действие, положительно влияет на состояние  суставов и мышц. Обладает общеукрепляющими свойствами. </a:t>
            </a:r>
          </a:p>
          <a:p>
            <a:pPr>
              <a:buNone/>
            </a:pPr>
            <a:r>
              <a:rPr lang="ru-RU" sz="1600" dirty="0" smtClean="0"/>
              <a:t>Компоненты обертывания усиливают обменные процессы, способствуют более активному сжиганию жиров, блокированных в жировых клетках кожи.  </a:t>
            </a:r>
            <a:endParaRPr lang="ru-RU" sz="1600" dirty="0"/>
          </a:p>
        </p:txBody>
      </p:sp>
      <p:pic>
        <p:nvPicPr>
          <p:cNvPr id="9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  <p:pic>
        <p:nvPicPr>
          <p:cNvPr id="84994" name="Picture 2" descr="C:\Users\orange_anastasiya\Documents\СПА\IMG_20180117_155853.jpg"/>
          <p:cNvPicPr>
            <a:picLocks noChangeAspect="1" noChangeArrowheads="1"/>
          </p:cNvPicPr>
          <p:nvPr/>
        </p:nvPicPr>
        <p:blipFill>
          <a:blip r:embed="rId3" cstate="print"/>
          <a:srcRect l="17288" t="20577" r="13525" b="16797"/>
          <a:stretch>
            <a:fillRect/>
          </a:stretch>
        </p:blipFill>
        <p:spPr bwMode="auto">
          <a:xfrm>
            <a:off x="1043608" y="2991986"/>
            <a:ext cx="2808312" cy="3389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17632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Aharoni" pitchFamily="2" charset="-79"/>
              </a:rPr>
              <a:t>«Изюминка» </a:t>
            </a:r>
            <a:r>
              <a:rPr lang="en-US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Aharoni" pitchFamily="2" charset="-79"/>
              </a:rPr>
              <a:t>SPA </a:t>
            </a:r>
            <a:r>
              <a:rPr lang="ru-RU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Aharoni" pitchFamily="2" charset="-79"/>
              </a:rPr>
              <a:t>Комплекса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err="1" smtClean="0">
                <a:latin typeface="+mj-lt"/>
              </a:rPr>
              <a:t>Бурая</a:t>
            </a:r>
            <a:r>
              <a:rPr lang="uk-UA" b="1" dirty="0" smtClean="0">
                <a:latin typeface="+mj-lt"/>
              </a:rPr>
              <a:t> </a:t>
            </a:r>
            <a:r>
              <a:rPr lang="uk-UA" b="1" dirty="0" err="1" smtClean="0">
                <a:latin typeface="+mj-lt"/>
              </a:rPr>
              <a:t>водоросль</a:t>
            </a:r>
            <a:r>
              <a:rPr lang="uk-UA" b="1" dirty="0" smtClean="0">
                <a:latin typeface="+mj-lt"/>
              </a:rPr>
              <a:t> </a:t>
            </a:r>
            <a:r>
              <a:rPr lang="uk-UA" b="1" dirty="0" err="1" smtClean="0">
                <a:latin typeface="+mj-lt"/>
              </a:rPr>
              <a:t>Ламинария</a:t>
            </a:r>
            <a:r>
              <a:rPr lang="uk-UA" b="1" dirty="0" smtClean="0">
                <a:latin typeface="+mj-lt"/>
              </a:rPr>
              <a:t> - </a:t>
            </a:r>
            <a:r>
              <a:rPr lang="ru-RU" dirty="0" err="1" smtClean="0">
                <a:latin typeface="+mj-lt"/>
              </a:rPr>
              <a:t>Laminaria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Japonica</a:t>
            </a:r>
            <a:r>
              <a:rPr lang="ru-RU" dirty="0" smtClean="0">
                <a:latin typeface="+mj-lt"/>
              </a:rPr>
              <a:t>,  произрастает в одной из самых чистых зон нашей планеты - в акватории северных морей дальневосточного региона. Для производства </a:t>
            </a:r>
            <a:r>
              <a:rPr lang="en-US" b="1" dirty="0" smtClean="0">
                <a:latin typeface="+mj-lt"/>
              </a:rPr>
              <a:t>SPA </a:t>
            </a:r>
            <a:r>
              <a:rPr lang="ru-RU" b="1" dirty="0" smtClean="0">
                <a:latin typeface="+mj-lt"/>
              </a:rPr>
              <a:t>Комплекса</a:t>
            </a:r>
            <a:r>
              <a:rPr lang="ru-RU" dirty="0" smtClean="0">
                <a:latin typeface="+mj-lt"/>
              </a:rPr>
              <a:t> используются только </a:t>
            </a:r>
            <a:r>
              <a:rPr lang="ru-RU" b="1" dirty="0" smtClean="0">
                <a:latin typeface="+mj-lt"/>
              </a:rPr>
              <a:t>естественно произрастающие </a:t>
            </a:r>
            <a:r>
              <a:rPr lang="ru-RU" dirty="0" smtClean="0">
                <a:latin typeface="+mj-lt"/>
              </a:rPr>
              <a:t>и  </a:t>
            </a:r>
            <a:r>
              <a:rPr lang="ru-RU" b="1" dirty="0" smtClean="0">
                <a:latin typeface="+mj-lt"/>
              </a:rPr>
              <a:t>вручную </a:t>
            </a:r>
            <a:r>
              <a:rPr lang="ru-RU" dirty="0" smtClean="0">
                <a:latin typeface="+mj-lt"/>
              </a:rPr>
              <a:t>собранные двухлетние водоросли, именно со второго года жизни они накапливают необходимые полезные вещества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>
              <a:buNone/>
            </a:pPr>
            <a:endParaRPr lang="ru-RU" dirty="0" smtClean="0">
              <a:latin typeface="+mj-lt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Эффект от процедуры: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352928" cy="45259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dirty="0" smtClean="0">
                <a:latin typeface="+mj-lt"/>
              </a:rPr>
              <a:t>активно уменьшаются объёмы</a:t>
            </a:r>
          </a:p>
          <a:p>
            <a:pPr lvl="0">
              <a:buNone/>
            </a:pPr>
            <a:r>
              <a:rPr lang="ru-RU" dirty="0" smtClean="0">
                <a:latin typeface="+mj-lt"/>
              </a:rPr>
              <a:t>выравнивается поверхность проблемных зон, </a:t>
            </a:r>
          </a:p>
          <a:p>
            <a:pPr lvl="0">
              <a:buNone/>
            </a:pPr>
            <a:r>
              <a:rPr lang="ru-RU" dirty="0" smtClean="0">
                <a:latin typeface="+mj-lt"/>
              </a:rPr>
              <a:t>уменьшаются проявления </a:t>
            </a:r>
            <a:r>
              <a:rPr lang="ru-RU" dirty="0" err="1" smtClean="0">
                <a:latin typeface="+mj-lt"/>
              </a:rPr>
              <a:t>целлюлита</a:t>
            </a:r>
            <a:r>
              <a:rPr lang="ru-RU" dirty="0" smtClean="0">
                <a:latin typeface="+mj-lt"/>
              </a:rPr>
              <a:t>, </a:t>
            </a:r>
          </a:p>
          <a:p>
            <a:pPr lvl="0">
              <a:buNone/>
            </a:pPr>
            <a:r>
              <a:rPr lang="ru-RU" dirty="0" smtClean="0">
                <a:latin typeface="+mj-lt"/>
              </a:rPr>
              <a:t>повышается тонус и эластичность кожи.</a:t>
            </a:r>
          </a:p>
          <a:p>
            <a:pPr marL="0" lvl="0" indent="0">
              <a:buNone/>
            </a:pPr>
            <a:r>
              <a:rPr lang="ru-RU" dirty="0" smtClean="0">
                <a:latin typeface="+mj-lt"/>
              </a:rPr>
              <a:t>Выводится лишняя жидкости и продукты обмена из межклеточного пространства.</a:t>
            </a:r>
          </a:p>
          <a:p>
            <a:pPr lvl="0">
              <a:buNone/>
            </a:pPr>
            <a:endParaRPr lang="ru-RU" dirty="0">
              <a:latin typeface="+mj-lt"/>
            </a:endParaRPr>
          </a:p>
        </p:txBody>
      </p:sp>
      <p:pic>
        <p:nvPicPr>
          <p:cNvPr id="6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Vita </a:t>
            </a:r>
            <a:r>
              <a:rPr lang="uk-UA" sz="4000" b="1" dirty="0" err="1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Магия</a:t>
            </a:r>
            <a:r>
              <a:rPr lang="ru-RU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/>
            </a:r>
            <a:br>
              <a:rPr lang="ru-RU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</a:br>
            <a:r>
              <a:rPr lang="uk-UA" sz="4000" b="1" dirty="0" err="1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Упругость</a:t>
            </a:r>
            <a:r>
              <a:rPr lang="uk-UA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 и </a:t>
            </a:r>
            <a:r>
              <a:rPr lang="uk-UA" sz="4000" b="1" dirty="0" err="1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эластичность</a:t>
            </a:r>
            <a:endParaRPr lang="ru-RU" sz="4000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haroni" pitchFamily="2" charset="-79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2429198"/>
            <a:ext cx="4328220" cy="639762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Корректирующее обёртывание с эффектом после первого применения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72000" y="1268760"/>
            <a:ext cx="4320479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Упругость и эластичность кожи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способствует ускорению ферментных процессов, стимулирует кровообращение, </a:t>
            </a:r>
            <a:r>
              <a:rPr lang="ru-RU" dirty="0" err="1" smtClean="0"/>
              <a:t>лимфодренаж</a:t>
            </a:r>
            <a:r>
              <a:rPr lang="ru-RU" dirty="0" smtClean="0"/>
              <a:t>, улучшает метаболизм и кислородный обмен, а также обладает </a:t>
            </a:r>
            <a:r>
              <a:rPr lang="ru-RU" dirty="0" err="1" smtClean="0"/>
              <a:t>антиоксидантным</a:t>
            </a:r>
            <a:r>
              <a:rPr lang="ru-RU" dirty="0" smtClean="0"/>
              <a:t> действием, что является отличной профилактикой старения. Благодаря огромному количеству йода в составе водорослей, обертывание стимулирует процесс вывода жиров</a:t>
            </a:r>
            <a:endParaRPr lang="ru-RU" dirty="0"/>
          </a:p>
        </p:txBody>
      </p:sp>
      <p:pic>
        <p:nvPicPr>
          <p:cNvPr id="9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Эффект от процедуры: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352928" cy="45259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dirty="0" smtClean="0"/>
              <a:t>Упругая и эластичная кожа</a:t>
            </a:r>
          </a:p>
          <a:p>
            <a:pPr lvl="0">
              <a:buNone/>
            </a:pPr>
            <a:r>
              <a:rPr lang="ru-RU" dirty="0" smtClean="0"/>
              <a:t>Ровный цвет и шелковистость</a:t>
            </a:r>
          </a:p>
          <a:p>
            <a:pPr lvl="0">
              <a:buNone/>
            </a:pPr>
            <a:r>
              <a:rPr lang="ru-RU" dirty="0" smtClean="0"/>
              <a:t>Уменьшаются проявления </a:t>
            </a:r>
            <a:r>
              <a:rPr lang="ru-RU" dirty="0" err="1" smtClean="0"/>
              <a:t>целлюлита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Восстановлен минеральный баланс</a:t>
            </a:r>
          </a:p>
          <a:p>
            <a:pPr lvl="0">
              <a:buNone/>
            </a:pPr>
            <a:r>
              <a:rPr lang="ru-RU" dirty="0" smtClean="0"/>
              <a:t>Выведены токсины 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/>
          </a:p>
        </p:txBody>
      </p:sp>
      <p:pic>
        <p:nvPicPr>
          <p:cNvPr id="6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Vita </a:t>
            </a:r>
            <a:r>
              <a:rPr lang="uk-UA" sz="4000" b="1" dirty="0" err="1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Магия</a:t>
            </a:r>
            <a:r>
              <a:rPr lang="ru-RU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/>
            </a:r>
            <a:br>
              <a:rPr lang="ru-RU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</a:br>
            <a:r>
              <a:rPr lang="uk-UA" sz="4000" b="1" dirty="0" err="1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Ароматерапия</a:t>
            </a:r>
            <a:r>
              <a:rPr lang="uk-UA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 и </a:t>
            </a:r>
            <a:r>
              <a:rPr lang="uk-UA" sz="4000" b="1" dirty="0" err="1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антистресс</a:t>
            </a:r>
            <a:endParaRPr lang="ru-RU" sz="4000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haroni" pitchFamily="2" charset="-79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2429198"/>
            <a:ext cx="4040188" cy="639762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Расслабляющее обёртывание с эффектом после первого применения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72000" y="1196752"/>
            <a:ext cx="4320479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+mj-lt"/>
              </a:rPr>
              <a:t>Нормализация состояния кожи и расслабляющий эффект</a:t>
            </a:r>
            <a:endParaRPr lang="ru-RU" sz="2800" dirty="0" smtClean="0">
              <a:latin typeface="+mj-lt"/>
            </a:endParaRPr>
          </a:p>
          <a:p>
            <a:pPr marL="0" indent="0">
              <a:buNone/>
            </a:pPr>
            <a:r>
              <a:rPr lang="ru-RU" sz="2800" dirty="0" smtClean="0">
                <a:latin typeface="+mj-lt"/>
              </a:rPr>
              <a:t>эффективное средство против стресса, восстанавливающее силы для  новых свершений. Водоросли ускоряют регенерацию клеток, способствуют удержанию влаги в тканях и оказывают бактерицидное воздействие</a:t>
            </a:r>
            <a:endParaRPr lang="ru-RU" sz="2800" dirty="0">
              <a:latin typeface="+mj-lt"/>
            </a:endParaRPr>
          </a:p>
        </p:txBody>
      </p:sp>
      <p:pic>
        <p:nvPicPr>
          <p:cNvPr id="9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4096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Применение бинтов для обертывания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69168" y="1124744"/>
            <a:ext cx="8579296" cy="55446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+mj-lt"/>
              </a:rPr>
              <a:t>Наилучший эффект процедуры обёртывания достигается в 3 этапа</a:t>
            </a:r>
            <a:r>
              <a:rPr lang="ru-RU" b="1" i="1" dirty="0" smtClean="0">
                <a:latin typeface="+mj-lt"/>
              </a:rPr>
              <a:t>: </a:t>
            </a:r>
            <a:r>
              <a:rPr lang="ru-RU" sz="2800" dirty="0" smtClean="0">
                <a:latin typeface="+mj-lt"/>
              </a:rPr>
              <a:t> </a:t>
            </a:r>
          </a:p>
          <a:p>
            <a:pPr>
              <a:buNone/>
            </a:pPr>
            <a:r>
              <a:rPr lang="ru-RU" sz="2800" b="1" dirty="0" smtClean="0">
                <a:latin typeface="+mj-lt"/>
              </a:rPr>
              <a:t>Этап 1:</a:t>
            </a:r>
            <a:r>
              <a:rPr lang="ru-RU" sz="2800" dirty="0" smtClean="0">
                <a:latin typeface="+mj-lt"/>
              </a:rPr>
              <a:t> Очистка кожи, </a:t>
            </a:r>
            <a:r>
              <a:rPr lang="ru-RU" sz="2800" dirty="0" err="1" smtClean="0">
                <a:latin typeface="+mj-lt"/>
              </a:rPr>
              <a:t>скрабирование</a:t>
            </a:r>
            <a:r>
              <a:rPr lang="ru-RU" sz="2800" dirty="0" smtClean="0">
                <a:latin typeface="+mj-lt"/>
              </a:rPr>
              <a:t> с помощью </a:t>
            </a:r>
            <a:r>
              <a:rPr lang="ru-RU" sz="2800" dirty="0" err="1" smtClean="0">
                <a:latin typeface="+mj-lt"/>
              </a:rPr>
              <a:t>Детокс-Гаммаж</a:t>
            </a:r>
            <a:r>
              <a:rPr lang="ru-RU" sz="2800" dirty="0" smtClean="0">
                <a:latin typeface="+mj-lt"/>
              </a:rPr>
              <a:t> «Импульс» </a:t>
            </a:r>
            <a:r>
              <a:rPr lang="en-US" sz="2800" dirty="0" smtClean="0">
                <a:latin typeface="+mj-lt"/>
              </a:rPr>
              <a:t>Vita</a:t>
            </a:r>
            <a:r>
              <a:rPr lang="ru-RU" sz="2800" dirty="0" smtClean="0">
                <a:latin typeface="+mj-lt"/>
              </a:rPr>
              <a:t> Магия</a:t>
            </a:r>
          </a:p>
          <a:p>
            <a:pPr>
              <a:buNone/>
            </a:pPr>
            <a:endParaRPr lang="ru-RU" sz="2800" dirty="0" smtClean="0">
              <a:latin typeface="+mj-lt"/>
            </a:endParaRPr>
          </a:p>
          <a:p>
            <a:pPr>
              <a:buNone/>
            </a:pPr>
            <a:r>
              <a:rPr lang="ru-RU" sz="2800" b="1" dirty="0" smtClean="0">
                <a:latin typeface="+mj-lt"/>
              </a:rPr>
              <a:t>Этап 2: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/>
              <a:t>О</a:t>
            </a:r>
            <a:r>
              <a:rPr lang="ru-RU" sz="2800" dirty="0" smtClean="0"/>
              <a:t>бёртывание с эффектом после первого применения</a:t>
            </a:r>
            <a:r>
              <a:rPr lang="ru-RU" sz="2800" i="1" dirty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на Ваш выбор: расслабляющее, корректирующее или согревающее</a:t>
            </a:r>
          </a:p>
          <a:p>
            <a:pPr>
              <a:buNone/>
            </a:pPr>
            <a:endParaRPr lang="ru-RU" sz="2800" dirty="0" smtClean="0">
              <a:latin typeface="+mj-lt"/>
            </a:endParaRPr>
          </a:p>
          <a:p>
            <a:pPr>
              <a:buNone/>
            </a:pPr>
            <a:r>
              <a:rPr lang="ru-RU" sz="2800" dirty="0" smtClean="0">
                <a:latin typeface="+mj-lt"/>
              </a:rPr>
              <a:t> </a:t>
            </a:r>
            <a:r>
              <a:rPr lang="ru-RU" sz="2800" b="1" dirty="0" smtClean="0">
                <a:latin typeface="+mj-lt"/>
              </a:rPr>
              <a:t>Этап 3:</a:t>
            </a:r>
            <a:r>
              <a:rPr lang="ru-RU" sz="2800" dirty="0" smtClean="0">
                <a:latin typeface="+mj-lt"/>
              </a:rPr>
              <a:t> Увлажнение с нанесением сливок для тела «Наслаждение» </a:t>
            </a:r>
            <a:r>
              <a:rPr lang="en-US" sz="2800" dirty="0" smtClean="0">
                <a:latin typeface="+mj-lt"/>
              </a:rPr>
              <a:t>Vita</a:t>
            </a:r>
            <a:r>
              <a:rPr lang="ru-RU" sz="2800" dirty="0" smtClean="0">
                <a:latin typeface="+mj-lt"/>
              </a:rPr>
              <a:t> Магия.</a:t>
            </a:r>
          </a:p>
          <a:p>
            <a:pPr>
              <a:buNone/>
            </a:pPr>
            <a:r>
              <a:rPr lang="ru-RU" sz="2800" dirty="0" smtClean="0">
                <a:latin typeface="+mj-lt"/>
              </a:rPr>
              <a:t> </a:t>
            </a:r>
          </a:p>
          <a:p>
            <a:pPr>
              <a:buNone/>
            </a:pPr>
            <a:endParaRPr lang="ru-RU" sz="2800" dirty="0">
              <a:latin typeface="+mj-lt"/>
            </a:endParaRPr>
          </a:p>
        </p:txBody>
      </p:sp>
      <p:pic>
        <p:nvPicPr>
          <p:cNvPr id="5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Сохранение </a:t>
            </a:r>
            <a:r>
              <a:rPr lang="ru-RU" sz="36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фигуры и поддержание своей кожи в тонусе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Обертывание для коррекции фигуры - одно из самых популярных средств для создания и моделирования тела своей мечты.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помощи этой процедуры можно укрепить подкожные слои эпидермиса и сделать кожу более эластичной и шелковистой. </a:t>
            </a:r>
          </a:p>
          <a:p>
            <a:pPr marL="0" indent="0">
              <a:buNone/>
            </a:pPr>
            <a:r>
              <a:rPr lang="ru-RU" dirty="0" smtClean="0"/>
              <a:t>Ну, а одним из самых действенных его видов для борьбы с </a:t>
            </a:r>
            <a:r>
              <a:rPr lang="ru-RU" dirty="0" err="1" smtClean="0"/>
              <a:t>целлюлитом</a:t>
            </a:r>
            <a:r>
              <a:rPr lang="ru-RU" dirty="0" smtClean="0"/>
              <a:t> является именно обертывание с применением специальных бинтов!</a:t>
            </a:r>
            <a:endParaRPr lang="ru-RU" dirty="0"/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Aharoni" pitchFamily="2" charset="-79"/>
              </a:rPr>
              <a:t>«Изюминка» </a:t>
            </a:r>
            <a:r>
              <a:rPr lang="en-US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Aharoni" pitchFamily="2" charset="-79"/>
              </a:rPr>
              <a:t>SPA </a:t>
            </a:r>
            <a:r>
              <a:rPr lang="ru-RU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Aharoni" pitchFamily="2" charset="-79"/>
              </a:rPr>
              <a:t>Комплекса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47260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+mj-lt"/>
              </a:rPr>
              <a:t>Масло из зёрен амаранта содержит рекордное количество природного СКВАЛЕНА. </a:t>
            </a:r>
          </a:p>
          <a:p>
            <a:pPr algn="just">
              <a:buNone/>
            </a:pPr>
            <a:r>
              <a:rPr lang="ru-RU" sz="2800" dirty="0" smtClean="0">
                <a:latin typeface="+mj-lt"/>
              </a:rPr>
              <a:t>Это самый мощный из всех известных антиоксидантов. Он обеспечивает практически мгновенный транспорт полезных веществ, содержащихся в </a:t>
            </a:r>
            <a:r>
              <a:rPr lang="en-US" sz="2800" dirty="0" smtClean="0">
                <a:latin typeface="+mj-lt"/>
              </a:rPr>
              <a:t>SPA</a:t>
            </a:r>
            <a:r>
              <a:rPr lang="ru-RU" sz="2800" dirty="0" smtClean="0">
                <a:latin typeface="+mj-lt"/>
              </a:rPr>
              <a:t> Комплексе, в глубокие слои кожи.</a:t>
            </a:r>
          </a:p>
          <a:p>
            <a:pPr algn="just">
              <a:buNone/>
            </a:pPr>
            <a:r>
              <a:rPr lang="ru-RU" sz="2800" dirty="0" smtClean="0">
                <a:latin typeface="+mj-lt"/>
              </a:rPr>
              <a:t>Является естественным компонентом кожного сала и входит в состав кожного жира и выделений сальных желез (содержание — 12-14 %) </a:t>
            </a:r>
          </a:p>
          <a:p>
            <a:pPr algn="just">
              <a:buNone/>
            </a:pPr>
            <a:r>
              <a:rPr lang="ru-RU" sz="2800" dirty="0" smtClean="0">
                <a:latin typeface="+mj-lt"/>
              </a:rPr>
              <a:t>Как антиоксидант, повышает защитные (и </a:t>
            </a:r>
            <a:r>
              <a:rPr lang="ru-RU" sz="2800" dirty="0" err="1" smtClean="0">
                <a:latin typeface="+mj-lt"/>
              </a:rPr>
              <a:t>фотозащитные</a:t>
            </a:r>
            <a:r>
              <a:rPr lang="ru-RU" sz="2800" dirty="0" smtClean="0">
                <a:latin typeface="+mj-lt"/>
              </a:rPr>
              <a:t>) свойства кожи</a:t>
            </a:r>
          </a:p>
          <a:p>
            <a:pPr algn="just">
              <a:buNone/>
            </a:pPr>
            <a:endParaRPr lang="ru-RU" sz="2800" dirty="0" smtClean="0">
              <a:latin typeface="+mj-lt"/>
            </a:endParaRPr>
          </a:p>
          <a:p>
            <a:pPr algn="just">
              <a:buNone/>
            </a:pPr>
            <a:endParaRPr lang="ru-RU" sz="2000" dirty="0" smtClean="0">
              <a:latin typeface="+mj-lt"/>
            </a:endParaRPr>
          </a:p>
          <a:p>
            <a:pPr algn="just">
              <a:buNone/>
            </a:pPr>
            <a:endParaRPr lang="ru-RU" sz="2000" dirty="0" smtClean="0">
              <a:latin typeface="+mj-lt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Aharoni" pitchFamily="2" charset="-79"/>
              </a:rPr>
              <a:t>Изюминка» </a:t>
            </a:r>
            <a:r>
              <a:rPr lang="en-US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Aharoni" pitchFamily="2" charset="-79"/>
              </a:rPr>
              <a:t>SPA </a:t>
            </a:r>
            <a:r>
              <a:rPr lang="ru-RU" sz="40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Aharoni" pitchFamily="2" charset="-79"/>
              </a:rPr>
              <a:t>Комплекса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47260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+mj-lt"/>
              </a:rPr>
              <a:t>Играет существенную роль в обеспечении местного  иммунитета, способствует восстановлению структуры липидов кожи, оказывает ранозаживляющее действие</a:t>
            </a:r>
          </a:p>
          <a:p>
            <a:pPr algn="just">
              <a:buNone/>
            </a:pPr>
            <a:r>
              <a:rPr lang="ru-RU" sz="2400" dirty="0" smtClean="0">
                <a:latin typeface="+mj-lt"/>
              </a:rPr>
              <a:t>Так как </a:t>
            </a:r>
            <a:r>
              <a:rPr lang="ru-RU" sz="2400" dirty="0" err="1" smtClean="0">
                <a:latin typeface="+mj-lt"/>
              </a:rPr>
              <a:t>сквален</a:t>
            </a:r>
            <a:r>
              <a:rPr lang="ru-RU" sz="2400" dirty="0" smtClean="0">
                <a:latin typeface="+mj-lt"/>
              </a:rPr>
              <a:t> входит в состав кожного жира и выделений сальных желез он способен легко всасываться и проникать внутрь организма, ускоряя при этом проникновение растворенных в косметическом средстве веществ. </a:t>
            </a:r>
          </a:p>
          <a:p>
            <a:pPr algn="just">
              <a:buNone/>
            </a:pPr>
            <a:r>
              <a:rPr lang="ru-RU" sz="2400" dirty="0" smtClean="0">
                <a:latin typeface="+mj-lt"/>
              </a:rPr>
              <a:t>Лабораторные исследования показывают прямую зависимость между концентрацией </a:t>
            </a:r>
            <a:r>
              <a:rPr lang="ru-RU" sz="2400" dirty="0" err="1" smtClean="0">
                <a:latin typeface="+mj-lt"/>
              </a:rPr>
              <a:t>сквалена</a:t>
            </a:r>
            <a:r>
              <a:rPr lang="ru-RU" sz="2400" dirty="0" smtClean="0">
                <a:latin typeface="+mj-lt"/>
              </a:rPr>
              <a:t> на поверхности рогового слоя эпидермиса и кожными заболеваниями, в том числе </a:t>
            </a:r>
            <a:r>
              <a:rPr lang="ru-RU" sz="2400" dirty="0" err="1" smtClean="0">
                <a:latin typeface="+mj-lt"/>
              </a:rPr>
              <a:t>себорейным</a:t>
            </a:r>
            <a:r>
              <a:rPr lang="ru-RU" sz="2400" dirty="0" smtClean="0">
                <a:latin typeface="+mj-lt"/>
              </a:rPr>
              <a:t> и </a:t>
            </a:r>
            <a:r>
              <a:rPr lang="ru-RU" sz="2400" dirty="0" err="1" smtClean="0">
                <a:latin typeface="+mj-lt"/>
              </a:rPr>
              <a:t>атопическим</a:t>
            </a:r>
            <a:r>
              <a:rPr lang="ru-RU" sz="2400" dirty="0" smtClean="0">
                <a:latin typeface="+mj-lt"/>
              </a:rPr>
              <a:t> дерматитом</a:t>
            </a:r>
          </a:p>
          <a:p>
            <a:pPr algn="just">
              <a:buNone/>
            </a:pPr>
            <a:endParaRPr lang="ru-RU" sz="2400" dirty="0" smtClean="0">
              <a:latin typeface="+mj-lt"/>
            </a:endParaRPr>
          </a:p>
          <a:p>
            <a:pPr algn="just">
              <a:buNone/>
            </a:pPr>
            <a:endParaRPr lang="ru-RU" sz="2400" dirty="0" smtClean="0">
              <a:latin typeface="+mj-lt"/>
            </a:endParaRPr>
          </a:p>
          <a:p>
            <a:pPr algn="just">
              <a:buNone/>
            </a:pPr>
            <a:endParaRPr lang="ru-RU" sz="2400" dirty="0" smtClean="0">
              <a:latin typeface="+mj-lt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+mj-lt"/>
              </a:rPr>
              <a:t>Потрясающая эффективность серии —Уникальные разработки ученых, которые позволили извлечь и </a:t>
            </a:r>
            <a:r>
              <a:rPr lang="ru-RU" sz="2800" b="1" dirty="0" smtClean="0">
                <a:latin typeface="+mj-lt"/>
              </a:rPr>
              <a:t>сохранить активные действующие вещества уникальным методом обработки Ламинарии.</a:t>
            </a:r>
          </a:p>
          <a:p>
            <a:pPr algn="ctr">
              <a:buNone/>
            </a:pPr>
            <a:r>
              <a:rPr lang="ru-RU" sz="2800" b="1" u="sng" dirty="0" smtClean="0">
                <a:latin typeface="+mj-lt"/>
              </a:rPr>
              <a:t>А именно – извлечение клеточного сока!</a:t>
            </a:r>
          </a:p>
          <a:p>
            <a:pPr>
              <a:buNone/>
            </a:pPr>
            <a:r>
              <a:rPr lang="ru-RU" sz="2800" b="1" dirty="0">
                <a:latin typeface="+mj-lt"/>
              </a:rPr>
              <a:t>Клеточный сок ламинарии</a:t>
            </a:r>
            <a:r>
              <a:rPr lang="ru-RU" sz="2800" dirty="0">
                <a:latin typeface="+mj-lt"/>
              </a:rPr>
              <a:t> – один из наиболее эффективных тонизирующих и </a:t>
            </a:r>
            <a:r>
              <a:rPr lang="ru-RU" sz="2800" dirty="0" err="1">
                <a:latin typeface="+mj-lt"/>
              </a:rPr>
              <a:t>антицеллюлитных</a:t>
            </a:r>
            <a:r>
              <a:rPr lang="ru-RU" sz="2800" dirty="0">
                <a:latin typeface="+mj-lt"/>
              </a:rPr>
              <a:t> косметических компонентов</a:t>
            </a:r>
            <a:r>
              <a:rPr lang="ru-RU" sz="2800" dirty="0" smtClean="0">
                <a:latin typeface="+mj-lt"/>
              </a:rPr>
              <a:t>.</a:t>
            </a:r>
          </a:p>
          <a:p>
            <a:pPr>
              <a:buNone/>
            </a:pPr>
            <a:r>
              <a:rPr lang="ru-RU" sz="2800" dirty="0" smtClean="0">
                <a:latin typeface="+mj-lt"/>
              </a:rPr>
              <a:t>Именно в этой форме активные компоненты водорослей могут активизировать клеточные процессы, восстанавливать естественный водный баланс, эффективно выводить токсины и шлаки.</a:t>
            </a:r>
            <a:endParaRPr lang="ru-RU" sz="2800" dirty="0">
              <a:latin typeface="+mj-lt"/>
            </a:endParaRPr>
          </a:p>
          <a:p>
            <a:pPr>
              <a:buNone/>
            </a:pPr>
            <a:endParaRPr lang="ru-RU" sz="2800" dirty="0" smtClean="0">
              <a:latin typeface="+mj-lt"/>
            </a:endParaRPr>
          </a:p>
          <a:p>
            <a:endParaRPr lang="ru-RU" sz="2800" dirty="0">
              <a:latin typeface="+mj-lt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aminari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BF3"/>
              </a:clrFrom>
              <a:clrTo>
                <a:srgbClr val="F1FB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4577090"/>
            <a:ext cx="3672408" cy="228091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i="1" dirty="0" smtClean="0">
                <a:latin typeface="+mj-lt"/>
              </a:rPr>
              <a:t>Оболочка </a:t>
            </a:r>
            <a:r>
              <a:rPr lang="ru-RU" sz="2800" i="1" dirty="0">
                <a:latin typeface="+mj-lt"/>
              </a:rPr>
              <a:t>клетки водоросли очень толстая и плотная, она скрывает в себе большую часть биологически ценных веществ и препятствует их проникновению.  </a:t>
            </a:r>
            <a:endParaRPr lang="ru-RU" sz="2800" i="1" dirty="0" smtClean="0">
              <a:latin typeface="+mj-lt"/>
            </a:endParaRPr>
          </a:p>
          <a:p>
            <a:pPr algn="just">
              <a:buNone/>
            </a:pPr>
            <a:r>
              <a:rPr lang="ru-RU" sz="2800" i="1" dirty="0" smtClean="0">
                <a:latin typeface="+mj-lt"/>
              </a:rPr>
              <a:t>Ценные </a:t>
            </a:r>
            <a:r>
              <a:rPr lang="ru-RU" sz="2800" i="1" dirty="0">
                <a:latin typeface="+mj-lt"/>
              </a:rPr>
              <a:t>вещества водоросли – это </a:t>
            </a:r>
            <a:r>
              <a:rPr lang="ru-RU" sz="2800" b="1" i="1" dirty="0" err="1">
                <a:latin typeface="+mj-lt"/>
              </a:rPr>
              <a:t>фукоидан</a:t>
            </a:r>
            <a:r>
              <a:rPr lang="ru-RU" sz="2800" b="1" i="1" dirty="0">
                <a:latin typeface="+mj-lt"/>
              </a:rPr>
              <a:t>, </a:t>
            </a:r>
            <a:r>
              <a:rPr lang="ru-RU" sz="2800" b="1" i="1" dirty="0" err="1">
                <a:latin typeface="+mj-lt"/>
              </a:rPr>
              <a:t>ламинарин</a:t>
            </a:r>
            <a:r>
              <a:rPr lang="ru-RU" sz="2800" b="1" i="1" dirty="0">
                <a:latin typeface="+mj-lt"/>
              </a:rPr>
              <a:t> и </a:t>
            </a:r>
            <a:r>
              <a:rPr lang="ru-RU" sz="2800" b="1" i="1" dirty="0" err="1" smtClean="0">
                <a:latin typeface="+mj-lt"/>
              </a:rPr>
              <a:t>альгинаты</a:t>
            </a:r>
            <a:r>
              <a:rPr lang="ru-RU" sz="2800" b="1" i="1" dirty="0">
                <a:latin typeface="+mj-lt"/>
              </a:rPr>
              <a:t>, кальций, магний, фосфор, железо, калий, йод, марганец, медь, хром, цинк и др., витамины: Е, К, В1, В2, В4, В5, В9, С и другие полезные вещества</a:t>
            </a:r>
            <a:r>
              <a:rPr lang="ru-RU" sz="2800" i="1" dirty="0">
                <a:latin typeface="+mj-lt"/>
              </a:rPr>
              <a:t>, многие из которых теряются при тепловой обработке для приготовления </a:t>
            </a:r>
            <a:r>
              <a:rPr lang="ru-RU" sz="2800" i="1" dirty="0" err="1">
                <a:latin typeface="+mj-lt"/>
              </a:rPr>
              <a:t>микронизированных</a:t>
            </a:r>
            <a:r>
              <a:rPr lang="ru-RU" sz="2800" i="1" dirty="0">
                <a:latin typeface="+mj-lt"/>
              </a:rPr>
              <a:t> смесей и экстрактов. </a:t>
            </a:r>
            <a:endParaRPr lang="ru-RU" sz="2800" i="1" dirty="0" smtClean="0">
              <a:latin typeface="+mj-lt"/>
            </a:endParaRPr>
          </a:p>
          <a:p>
            <a:pPr algn="just">
              <a:buNone/>
            </a:pPr>
            <a:r>
              <a:rPr lang="ru-RU" sz="2200" i="1" dirty="0" smtClean="0">
                <a:latin typeface="+mj-lt"/>
              </a:rPr>
              <a:t> </a:t>
            </a:r>
          </a:p>
          <a:p>
            <a:pPr algn="just"/>
            <a:endParaRPr lang="ru-RU" sz="2200" dirty="0">
              <a:latin typeface="+mj-lt"/>
            </a:endParaRPr>
          </a:p>
        </p:txBody>
      </p:sp>
      <p:pic>
        <p:nvPicPr>
          <p:cNvPr id="5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i="1" dirty="0" smtClean="0">
                <a:latin typeface="+mj-lt"/>
              </a:rPr>
              <a:t>Самое </a:t>
            </a:r>
            <a:r>
              <a:rPr lang="ru-RU" sz="2800" i="1" dirty="0">
                <a:latin typeface="+mj-lt"/>
              </a:rPr>
              <a:t>ценное вещество водоросли – ФУКОИДАН - первым уничтожается при тепловой обработке</a:t>
            </a:r>
            <a:r>
              <a:rPr lang="ru-RU" sz="2800" i="1" dirty="0" smtClean="0">
                <a:latin typeface="+mj-lt"/>
              </a:rPr>
              <a:t>!</a:t>
            </a:r>
          </a:p>
          <a:p>
            <a:pPr algn="just">
              <a:buNone/>
            </a:pPr>
            <a:r>
              <a:rPr lang="ru-RU" sz="2800" i="1" dirty="0" smtClean="0">
                <a:latin typeface="+mj-lt"/>
              </a:rPr>
              <a:t> </a:t>
            </a:r>
            <a:r>
              <a:rPr lang="ru-RU" sz="2800" i="1" dirty="0" err="1">
                <a:latin typeface="+mj-lt"/>
              </a:rPr>
              <a:t>Фукоидан</a:t>
            </a:r>
            <a:r>
              <a:rPr lang="ru-RU" sz="2800" i="1" dirty="0">
                <a:latin typeface="+mj-lt"/>
              </a:rPr>
              <a:t> известен в косметологии благодаря своим омолаживающим кожу и противовоспалительным свойствам, его применяют сегодня в самой дорогой и элитной косметике. </a:t>
            </a:r>
            <a:endParaRPr lang="ru-RU" sz="2800" i="1" dirty="0" smtClean="0">
              <a:latin typeface="+mj-lt"/>
            </a:endParaRPr>
          </a:p>
          <a:p>
            <a:pPr algn="just">
              <a:buNone/>
            </a:pPr>
            <a:r>
              <a:rPr lang="ru-RU" sz="2800" i="1" dirty="0" smtClean="0">
                <a:latin typeface="+mj-lt"/>
              </a:rPr>
              <a:t>Так </a:t>
            </a:r>
            <a:r>
              <a:rPr lang="ru-RU" sz="2800" i="1" dirty="0">
                <a:latin typeface="+mj-lt"/>
              </a:rPr>
              <a:t>же частично разрушается и фермент </a:t>
            </a:r>
            <a:r>
              <a:rPr lang="ru-RU" sz="2800" i="1" dirty="0" err="1">
                <a:latin typeface="+mj-lt"/>
              </a:rPr>
              <a:t>ламинарин</a:t>
            </a:r>
            <a:r>
              <a:rPr lang="ru-RU" sz="2800" i="1" dirty="0">
                <a:latin typeface="+mj-lt"/>
              </a:rPr>
              <a:t>, известный корректирующими фигуру свойствами. </a:t>
            </a:r>
            <a:r>
              <a:rPr lang="ru-RU" sz="2800" i="1" dirty="0" err="1">
                <a:latin typeface="+mj-lt"/>
              </a:rPr>
              <a:t>Ламинарин</a:t>
            </a:r>
            <a:r>
              <a:rPr lang="ru-RU" sz="2800" i="1" dirty="0">
                <a:latin typeface="+mj-lt"/>
              </a:rPr>
              <a:t> обладает </a:t>
            </a:r>
            <a:r>
              <a:rPr lang="ru-RU" sz="2800" i="1" dirty="0" err="1">
                <a:latin typeface="+mj-lt"/>
              </a:rPr>
              <a:t>липолитическим</a:t>
            </a:r>
            <a:r>
              <a:rPr lang="ru-RU" sz="2800" i="1" dirty="0">
                <a:latin typeface="+mj-lt"/>
              </a:rPr>
              <a:t>, т.е. </a:t>
            </a:r>
            <a:r>
              <a:rPr lang="ru-RU" sz="2800" i="1" dirty="0" err="1">
                <a:latin typeface="+mj-lt"/>
              </a:rPr>
              <a:t>жироразрушающим</a:t>
            </a:r>
            <a:r>
              <a:rPr lang="ru-RU" sz="2800" i="1" dirty="0">
                <a:latin typeface="+mj-lt"/>
              </a:rPr>
              <a:t> действием.</a:t>
            </a:r>
            <a:endParaRPr lang="ru-RU" sz="2800" dirty="0">
              <a:latin typeface="+mj-lt"/>
            </a:endParaRPr>
          </a:p>
          <a:p>
            <a:pPr algn="just"/>
            <a:endParaRPr lang="ru-RU" sz="2200" dirty="0">
              <a:latin typeface="+mj-lt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1862</Words>
  <Application>Microsoft Office PowerPoint</Application>
  <PresentationFormat>Экран (4:3)</PresentationFormat>
  <Paragraphs>169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Обёртывания с эффектом после первого применения</vt:lpstr>
      <vt:lpstr>Слайд 2</vt:lpstr>
      <vt:lpstr>Слайд 3</vt:lpstr>
      <vt:lpstr>«Изюминка» SPA Комплекса </vt:lpstr>
      <vt:lpstr>«Изюминка» SPA Комплекса </vt:lpstr>
      <vt:lpstr>«Изюминка» SPA Комплекса </vt:lpstr>
      <vt:lpstr>Слайд 7</vt:lpstr>
      <vt:lpstr>Слайд 8</vt:lpstr>
      <vt:lpstr>Слайд 9</vt:lpstr>
      <vt:lpstr>Почему  мы выбрали водоросли?</vt:lpstr>
      <vt:lpstr>Так из чего состоит ламинария?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Применение Ламинарии в косметологии</vt:lpstr>
      <vt:lpstr>Применение Ламинарии в косметологии</vt:lpstr>
      <vt:lpstr>Применение Ламинарии в косметологии</vt:lpstr>
      <vt:lpstr>Применение Ламинарии в косметологии</vt:lpstr>
      <vt:lpstr>Применение Ламинарии в косметологии</vt:lpstr>
      <vt:lpstr>Применение Ламинарии в косметологии</vt:lpstr>
      <vt:lpstr>Слайд 26</vt:lpstr>
      <vt:lpstr>Слайд 27</vt:lpstr>
      <vt:lpstr>Обёртывания с применением специальных бинтов</vt:lpstr>
      <vt:lpstr>Обёртывания с применением специальных бинтов</vt:lpstr>
      <vt:lpstr>Показания к обёртыванию с применением специальных бинтов</vt:lpstr>
      <vt:lpstr>Обёртывания с применением специальных бинтов</vt:lpstr>
      <vt:lpstr>Антицеллюлитная сауна Согревающие обёртывание с эффектом после первого применения</vt:lpstr>
      <vt:lpstr>Антицеллюлитная сауна Согревающие обёртывание с эффектом после первого применения</vt:lpstr>
      <vt:lpstr>Антицеллюлитная сауна Согревающие обёртывание с эффектом после первого применения</vt:lpstr>
      <vt:lpstr>Упругость и эластичность Корректирующие обёртывание с эффектом после первого применения</vt:lpstr>
      <vt:lpstr>Упругость и эластичность Корректирующие обёртывание с эффектом после первого применения</vt:lpstr>
      <vt:lpstr>Ароматерапия и антистресс Расслабляющее обёртывание с эффектом после первого применения</vt:lpstr>
      <vt:lpstr>Ароматерапия и антистресс Расслабляющее обёртывание с эффектом после первого применения</vt:lpstr>
      <vt:lpstr>Vita Магия Антицеллюлитная сауна</vt:lpstr>
      <vt:lpstr>Эффект от процедуры:</vt:lpstr>
      <vt:lpstr>Vita Магия Упругость и эластичность</vt:lpstr>
      <vt:lpstr>Эффект от процедуры:</vt:lpstr>
      <vt:lpstr>Vita Магия Ароматерапия и антистресс</vt:lpstr>
      <vt:lpstr>Применение бинтов для обертывания</vt:lpstr>
      <vt:lpstr>Сохранение фигуры и поддержание своей кожи в тонусе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orange_anastasiya</dc:creator>
  <cp:lastModifiedBy>orange_anastasiya</cp:lastModifiedBy>
  <cp:revision>5</cp:revision>
  <dcterms:created xsi:type="dcterms:W3CDTF">2018-01-25T21:56:35Z</dcterms:created>
  <dcterms:modified xsi:type="dcterms:W3CDTF">2018-03-30T12:44:10Z</dcterms:modified>
</cp:coreProperties>
</file>