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1" r:id="rId4"/>
    <p:sldId id="280" r:id="rId5"/>
    <p:sldId id="312" r:id="rId6"/>
    <p:sldId id="258" r:id="rId7"/>
    <p:sldId id="309" r:id="rId8"/>
    <p:sldId id="310" r:id="rId9"/>
    <p:sldId id="313" r:id="rId10"/>
    <p:sldId id="259" r:id="rId11"/>
    <p:sldId id="260" r:id="rId12"/>
    <p:sldId id="314" r:id="rId13"/>
    <p:sldId id="261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62" r:id="rId22"/>
    <p:sldId id="263" r:id="rId23"/>
    <p:sldId id="271" r:id="rId24"/>
    <p:sldId id="272" r:id="rId25"/>
    <p:sldId id="285" r:id="rId26"/>
    <p:sldId id="270" r:id="rId27"/>
    <p:sldId id="286" r:id="rId28"/>
    <p:sldId id="278" r:id="rId29"/>
    <p:sldId id="315" r:id="rId30"/>
    <p:sldId id="281" r:id="rId31"/>
    <p:sldId id="287" r:id="rId32"/>
    <p:sldId id="275" r:id="rId33"/>
    <p:sldId id="276" r:id="rId34"/>
    <p:sldId id="277" r:id="rId35"/>
    <p:sldId id="282" r:id="rId36"/>
    <p:sldId id="319" r:id="rId37"/>
    <p:sldId id="321" r:id="rId38"/>
    <p:sldId id="322" r:id="rId39"/>
    <p:sldId id="323" r:id="rId40"/>
    <p:sldId id="325" r:id="rId41"/>
    <p:sldId id="324" r:id="rId42"/>
    <p:sldId id="326" r:id="rId43"/>
    <p:sldId id="327" r:id="rId44"/>
    <p:sldId id="328" r:id="rId45"/>
    <p:sldId id="329" r:id="rId46"/>
    <p:sldId id="299" r:id="rId47"/>
    <p:sldId id="300" r:id="rId48"/>
    <p:sldId id="301" r:id="rId49"/>
    <p:sldId id="302" r:id="rId50"/>
    <p:sldId id="316" r:id="rId51"/>
    <p:sldId id="303" r:id="rId52"/>
    <p:sldId id="304" r:id="rId53"/>
    <p:sldId id="305" r:id="rId54"/>
    <p:sldId id="306" r:id="rId55"/>
    <p:sldId id="307" r:id="rId56"/>
    <p:sldId id="320" r:id="rId57"/>
    <p:sldId id="283" r:id="rId58"/>
    <p:sldId id="284" r:id="rId59"/>
    <p:sldId id="290" r:id="rId60"/>
    <p:sldId id="288" r:id="rId61"/>
    <p:sldId id="289" r:id="rId62"/>
    <p:sldId id="293" r:id="rId63"/>
    <p:sldId id="291" r:id="rId64"/>
    <p:sldId id="292" r:id="rId65"/>
    <p:sldId id="294" r:id="rId66"/>
    <p:sldId id="330" r:id="rId67"/>
    <p:sldId id="332" r:id="rId68"/>
    <p:sldId id="331" r:id="rId69"/>
    <p:sldId id="333" r:id="rId70"/>
    <p:sldId id="334" r:id="rId71"/>
    <p:sldId id="296" r:id="rId72"/>
    <p:sldId id="295" r:id="rId73"/>
    <p:sldId id="317" r:id="rId74"/>
    <p:sldId id="335" r:id="rId75"/>
    <p:sldId id="297" r:id="rId76"/>
    <p:sldId id="308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3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D6EF-8E82-4F14-8B33-8772E74F5730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AC46-6BAC-423D-AAD2-269BAD5D40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vitamax.ru/product/maska-dlya-tela-s-krasnym-vinom-preobrazheni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vitamax.ru/product/slivki-dlya-tela-naslazhdeni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vitamax.ru/product/slivki-dlya-tela-naslazhdeni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6188224" cy="1470025"/>
          </a:xfrm>
        </p:spPr>
        <p:txBody>
          <a:bodyPr/>
          <a:lstStyle/>
          <a:p>
            <a:r>
              <a:rPr lang="en-US" b="1" dirty="0"/>
              <a:t>SPA </a:t>
            </a:r>
            <a:r>
              <a:rPr lang="ru-RU" b="1" dirty="0"/>
              <a:t>Комплекс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284984"/>
            <a:ext cx="4752528" cy="10801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5400" b="1" dirty="0">
                <a:ln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Vita </a:t>
            </a:r>
            <a:r>
              <a:rPr lang="uk-UA" sz="5400" b="1" dirty="0" err="1">
                <a:ln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onotype Corsiva" pitchFamily="66" charset="0"/>
              </a:rPr>
              <a:t>Магия</a:t>
            </a:r>
            <a:endParaRPr lang="ru-RU" sz="5400" b="1" dirty="0">
              <a:ln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  <a:p>
            <a:endParaRPr lang="ru-RU" sz="5400" b="1" dirty="0">
              <a:ln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dirty="0" smtClean="0">
                <a:latin typeface="Monotype Corsiva" pitchFamily="66" charset="0"/>
              </a:rPr>
              <a:t>Потрясающая эффективность серии —Уникальные разработки ученых, которые позволили извлечь и </a:t>
            </a:r>
            <a:r>
              <a:rPr lang="ru-RU" sz="3000" b="1" dirty="0" smtClean="0">
                <a:latin typeface="Monotype Corsiva" pitchFamily="66" charset="0"/>
              </a:rPr>
              <a:t>сохранить активные действующие вещества уникальным методом обработки Ламинарии.</a:t>
            </a:r>
          </a:p>
          <a:p>
            <a:pPr algn="ctr">
              <a:buNone/>
            </a:pPr>
            <a:r>
              <a:rPr lang="ru-RU" sz="3000" b="1" u="sng" dirty="0" smtClean="0">
                <a:latin typeface="Monotype Corsiva" pitchFamily="66" charset="0"/>
              </a:rPr>
              <a:t>А именно – извлечение клеточного сока!</a:t>
            </a:r>
          </a:p>
          <a:p>
            <a:pPr>
              <a:buNone/>
            </a:pPr>
            <a:r>
              <a:rPr lang="ru-RU" sz="3000" b="1" dirty="0">
                <a:latin typeface="Monotype Corsiva" pitchFamily="66" charset="0"/>
              </a:rPr>
              <a:t>Клеточный сок ламинарии</a:t>
            </a:r>
            <a:r>
              <a:rPr lang="ru-RU" sz="3000" dirty="0">
                <a:latin typeface="Monotype Corsiva" pitchFamily="66" charset="0"/>
              </a:rPr>
              <a:t> – один из наиболее эффективных тонизирующих и </a:t>
            </a:r>
            <a:r>
              <a:rPr lang="ru-RU" sz="3000" dirty="0" err="1">
                <a:latin typeface="Monotype Corsiva" pitchFamily="66" charset="0"/>
              </a:rPr>
              <a:t>антицеллюлитных</a:t>
            </a:r>
            <a:r>
              <a:rPr lang="ru-RU" sz="3000" dirty="0">
                <a:latin typeface="Monotype Corsiva" pitchFamily="66" charset="0"/>
              </a:rPr>
              <a:t> косметических компонентов</a:t>
            </a:r>
            <a:r>
              <a:rPr lang="ru-RU" sz="3000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3000" dirty="0" smtClean="0">
                <a:latin typeface="Monotype Corsiva" pitchFamily="66" charset="0"/>
              </a:rPr>
              <a:t>Именно в этой форме активные компоненты водорослей могут активизировать клеточные процессы, восстанавливать естественный водный баланс, эффективно выводить токсины и шлаки.</a:t>
            </a:r>
            <a:endParaRPr lang="ru-RU" sz="3000" dirty="0">
              <a:latin typeface="Monotype Corsiva" pitchFamily="66" charset="0"/>
            </a:endParaRPr>
          </a:p>
          <a:p>
            <a:pPr>
              <a:buNone/>
            </a:pPr>
            <a:endParaRPr lang="ru-RU" sz="3000" dirty="0" smtClean="0">
              <a:latin typeface="Monotype Corsiva" pitchFamily="66" charset="0"/>
            </a:endParaRPr>
          </a:p>
          <a:p>
            <a:endParaRPr lang="ru-RU" sz="30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minari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BF3"/>
              </a:clrFrom>
              <a:clrTo>
                <a:srgbClr val="F1FB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3995682"/>
            <a:ext cx="4608512" cy="28623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i="1" dirty="0" smtClean="0">
                <a:latin typeface="Monotype Corsiva" pitchFamily="66" charset="0"/>
              </a:rPr>
              <a:t>Оболочка </a:t>
            </a:r>
            <a:r>
              <a:rPr lang="ru-RU" sz="2800" i="1" dirty="0">
                <a:latin typeface="Monotype Corsiva" pitchFamily="66" charset="0"/>
              </a:rPr>
              <a:t>клетки водоросли очень толстая и плотная, она скрывает в себе большую часть биологически ценных веществ и препятствует их проникновению.  </a:t>
            </a:r>
            <a:endParaRPr lang="ru-RU" sz="2800" i="1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800" i="1" dirty="0" smtClean="0">
                <a:latin typeface="Monotype Corsiva" pitchFamily="66" charset="0"/>
              </a:rPr>
              <a:t>Ценные </a:t>
            </a:r>
            <a:r>
              <a:rPr lang="ru-RU" sz="2800" i="1" dirty="0">
                <a:latin typeface="Monotype Corsiva" pitchFamily="66" charset="0"/>
              </a:rPr>
              <a:t>вещества водоросли – это </a:t>
            </a:r>
            <a:r>
              <a:rPr lang="ru-RU" sz="2800" b="1" i="1" dirty="0" err="1">
                <a:latin typeface="Monotype Corsiva" pitchFamily="66" charset="0"/>
              </a:rPr>
              <a:t>фукоидан</a:t>
            </a:r>
            <a:r>
              <a:rPr lang="ru-RU" sz="2800" b="1" i="1" dirty="0">
                <a:latin typeface="Monotype Corsiva" pitchFamily="66" charset="0"/>
              </a:rPr>
              <a:t>, </a:t>
            </a:r>
            <a:r>
              <a:rPr lang="ru-RU" sz="2800" b="1" i="1" dirty="0" err="1">
                <a:latin typeface="Monotype Corsiva" pitchFamily="66" charset="0"/>
              </a:rPr>
              <a:t>ламинарин</a:t>
            </a:r>
            <a:r>
              <a:rPr lang="ru-RU" sz="2800" b="1" i="1" dirty="0">
                <a:latin typeface="Monotype Corsiva" pitchFamily="66" charset="0"/>
              </a:rPr>
              <a:t> и </a:t>
            </a:r>
            <a:r>
              <a:rPr lang="ru-RU" sz="2800" b="1" i="1" dirty="0" err="1" smtClean="0">
                <a:latin typeface="Monotype Corsiva" pitchFamily="66" charset="0"/>
              </a:rPr>
              <a:t>альгинаты</a:t>
            </a:r>
            <a:r>
              <a:rPr lang="ru-RU" sz="2800" b="1" i="1" dirty="0">
                <a:latin typeface="Monotype Corsiva" pitchFamily="66" charset="0"/>
              </a:rPr>
              <a:t>, кальций, магний, фосфор, железо, калий, йод, марганец, медь, хром, цинк и др., витамины: Е, К, В1, В2, В4, В5, В9, С и другие полезные вещества</a:t>
            </a:r>
            <a:r>
              <a:rPr lang="ru-RU" sz="2800" i="1" dirty="0">
                <a:latin typeface="Monotype Corsiva" pitchFamily="66" charset="0"/>
              </a:rPr>
              <a:t>, многие из которых теряются при тепловой обработке для приготовления </a:t>
            </a:r>
            <a:r>
              <a:rPr lang="ru-RU" sz="2800" i="1" dirty="0" err="1">
                <a:latin typeface="Monotype Corsiva" pitchFamily="66" charset="0"/>
              </a:rPr>
              <a:t>микронизированных</a:t>
            </a:r>
            <a:r>
              <a:rPr lang="ru-RU" sz="2800" i="1" dirty="0">
                <a:latin typeface="Monotype Corsiva" pitchFamily="66" charset="0"/>
              </a:rPr>
              <a:t> смесей и экстрактов. </a:t>
            </a:r>
            <a:endParaRPr lang="ru-RU" sz="2800" i="1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200" i="1" dirty="0" smtClean="0">
                <a:latin typeface="Monotype Corsiva" pitchFamily="66" charset="0"/>
              </a:rPr>
              <a:t> </a:t>
            </a:r>
          </a:p>
          <a:p>
            <a:pPr algn="just"/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i="1" dirty="0" smtClean="0">
                <a:latin typeface="Monotype Corsiva" pitchFamily="66" charset="0"/>
              </a:rPr>
              <a:t>Самое </a:t>
            </a:r>
            <a:r>
              <a:rPr lang="ru-RU" sz="2800" i="1" dirty="0">
                <a:latin typeface="Monotype Corsiva" pitchFamily="66" charset="0"/>
              </a:rPr>
              <a:t>ценное вещество водоросли – ФУКОИДАН - первым уничтожается при тепловой обработке</a:t>
            </a:r>
            <a:r>
              <a:rPr lang="ru-RU" sz="2800" i="1" dirty="0" smtClean="0">
                <a:latin typeface="Monotype Corsiva" pitchFamily="66" charset="0"/>
              </a:rPr>
              <a:t>!</a:t>
            </a:r>
          </a:p>
          <a:p>
            <a:pPr algn="just">
              <a:buNone/>
            </a:pP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2800" i="1" dirty="0" err="1">
                <a:latin typeface="Monotype Corsiva" pitchFamily="66" charset="0"/>
              </a:rPr>
              <a:t>Фукоидан</a:t>
            </a:r>
            <a:r>
              <a:rPr lang="ru-RU" sz="2800" i="1" dirty="0">
                <a:latin typeface="Monotype Corsiva" pitchFamily="66" charset="0"/>
              </a:rPr>
              <a:t> известен в косметологии благодаря своим омолаживающим кожу и противовоспалительным свойствам, его применяют сегодня в самой дорогой и элитной косметике. </a:t>
            </a:r>
            <a:endParaRPr lang="ru-RU" sz="2800" i="1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800" i="1" dirty="0" smtClean="0">
                <a:latin typeface="Monotype Corsiva" pitchFamily="66" charset="0"/>
              </a:rPr>
              <a:t>Так </a:t>
            </a:r>
            <a:r>
              <a:rPr lang="ru-RU" sz="2800" i="1" dirty="0">
                <a:latin typeface="Monotype Corsiva" pitchFamily="66" charset="0"/>
              </a:rPr>
              <a:t>же частично разрушается и фермент </a:t>
            </a:r>
            <a:r>
              <a:rPr lang="ru-RU" sz="2800" i="1" dirty="0" err="1">
                <a:latin typeface="Monotype Corsiva" pitchFamily="66" charset="0"/>
              </a:rPr>
              <a:t>ламинарин</a:t>
            </a:r>
            <a:r>
              <a:rPr lang="ru-RU" sz="2800" i="1" dirty="0">
                <a:latin typeface="Monotype Corsiva" pitchFamily="66" charset="0"/>
              </a:rPr>
              <a:t>, известный корректирующими фигуру свойствами. </a:t>
            </a:r>
            <a:r>
              <a:rPr lang="ru-RU" sz="2800" i="1" dirty="0" err="1">
                <a:latin typeface="Monotype Corsiva" pitchFamily="66" charset="0"/>
              </a:rPr>
              <a:t>Ламинарин</a:t>
            </a:r>
            <a:r>
              <a:rPr lang="ru-RU" sz="2800" i="1" dirty="0">
                <a:latin typeface="Monotype Corsiva" pitchFamily="66" charset="0"/>
              </a:rPr>
              <a:t> обладает </a:t>
            </a:r>
            <a:r>
              <a:rPr lang="ru-RU" sz="2800" i="1" dirty="0" err="1">
                <a:latin typeface="Monotype Corsiva" pitchFamily="66" charset="0"/>
              </a:rPr>
              <a:t>липолитическим</a:t>
            </a:r>
            <a:r>
              <a:rPr lang="ru-RU" sz="2800" i="1" dirty="0">
                <a:latin typeface="Monotype Corsiva" pitchFamily="66" charset="0"/>
              </a:rPr>
              <a:t>, т.е. </a:t>
            </a:r>
            <a:r>
              <a:rPr lang="ru-RU" sz="2800" i="1" dirty="0" err="1">
                <a:latin typeface="Monotype Corsiva" pitchFamily="66" charset="0"/>
              </a:rPr>
              <a:t>жироразрушающим</a:t>
            </a:r>
            <a:r>
              <a:rPr lang="ru-RU" sz="2800" i="1" dirty="0">
                <a:latin typeface="Monotype Corsiva" pitchFamily="66" charset="0"/>
              </a:rPr>
              <a:t> действием.</a:t>
            </a:r>
            <a:endParaRPr lang="ru-RU" sz="2800" dirty="0">
              <a:latin typeface="Monotype Corsiva" pitchFamily="66" charset="0"/>
            </a:endParaRPr>
          </a:p>
          <a:p>
            <a:pPr algn="just"/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Почему  мы выбрали водоросли?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5446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>
                <a:latin typeface="Monotype Corsiva" pitchFamily="66" charset="0"/>
              </a:rPr>
              <a:t>Препараты водорослей оказывают мощное стимулирующее и тепловое воздействие на подлежащие ткани. При </a:t>
            </a:r>
            <a:r>
              <a:rPr lang="ru-RU" sz="3600" dirty="0" smtClean="0">
                <a:latin typeface="Monotype Corsiva" pitchFamily="66" charset="0"/>
              </a:rPr>
              <a:t>нанесении, содержащиеся </a:t>
            </a:r>
            <a:r>
              <a:rPr lang="ru-RU" sz="3600" dirty="0">
                <a:latin typeface="Monotype Corsiva" pitchFamily="66" charset="0"/>
              </a:rPr>
              <a:t>в них активные вещества проникают в кожу, формируя "депо", усиливают расщепление жира в подкожной жировой клетчатке, активируют обновление кожного покрова и выделение тканевых гормонов сосудистой стенкой.</a:t>
            </a: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 из чего состоит ламинария?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u="sng" dirty="0" err="1" smtClean="0">
                <a:latin typeface="Monotype Corsiva" pitchFamily="66" charset="0"/>
              </a:rPr>
              <a:t>Альгинаты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>
                <a:latin typeface="Monotype Corsiva" pitchFamily="66" charset="0"/>
              </a:rPr>
              <a:t>– активные природные </a:t>
            </a:r>
            <a:r>
              <a:rPr lang="ru-RU" sz="3600" dirty="0" err="1">
                <a:latin typeface="Monotype Corsiva" pitchFamily="66" charset="0"/>
              </a:rPr>
              <a:t>энтеросорбенты</a:t>
            </a:r>
            <a:r>
              <a:rPr lang="ru-RU" sz="3600" dirty="0">
                <a:latin typeface="Monotype Corsiva" pitchFamily="66" charset="0"/>
              </a:rPr>
              <a:t>. Благодаря особой пространственной структуре молекул </a:t>
            </a:r>
            <a:r>
              <a:rPr lang="ru-RU" sz="3600" dirty="0" err="1">
                <a:latin typeface="Monotype Corsiva" pitchFamily="66" charset="0"/>
              </a:rPr>
              <a:t>альгинаты</a:t>
            </a:r>
            <a:r>
              <a:rPr lang="ru-RU" sz="3600" dirty="0">
                <a:latin typeface="Monotype Corsiva" pitchFamily="66" charset="0"/>
              </a:rPr>
              <a:t> обладают способностью связывать и выводить из организма ионы тяжелых металлов, радионуклиды, различные токсины, болезнетворные бактерии, излишки холестерина.</a:t>
            </a:r>
            <a:br>
              <a:rPr lang="ru-RU" sz="3600" dirty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ta-catalog-0000000364-600x600.jpg"/>
          <p:cNvPicPr>
            <a:picLocks noChangeAspect="1"/>
          </p:cNvPicPr>
          <p:nvPr/>
        </p:nvPicPr>
        <p:blipFill>
          <a:blip r:embed="rId2" cstate="print"/>
          <a:srcRect l="8660" r="8181"/>
          <a:stretch>
            <a:fillRect/>
          </a:stretch>
        </p:blipFill>
        <p:spPr>
          <a:xfrm>
            <a:off x="4788024" y="692696"/>
            <a:ext cx="4355976" cy="585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88640"/>
            <a:ext cx="5616624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u="sng" dirty="0" smtClean="0">
                <a:latin typeface="Monotype Corsiva" pitchFamily="66" charset="0"/>
              </a:rPr>
              <a:t>Полноценный </a:t>
            </a:r>
            <a:r>
              <a:rPr lang="ru-RU" sz="4400" b="1" u="sng" dirty="0">
                <a:latin typeface="Monotype Corsiva" pitchFamily="66" charset="0"/>
              </a:rPr>
              <a:t>белок:</a:t>
            </a:r>
            <a:r>
              <a:rPr lang="ru-RU" sz="4400" dirty="0">
                <a:latin typeface="Monotype Corsiva" pitchFamily="66" charset="0"/>
              </a:rPr>
              <a:t/>
            </a:r>
            <a:br>
              <a:rPr lang="ru-RU" sz="4400" dirty="0">
                <a:latin typeface="Monotype Corsiva" pitchFamily="66" charset="0"/>
              </a:rPr>
            </a:br>
            <a:r>
              <a:rPr lang="ru-RU" sz="4400" dirty="0">
                <a:latin typeface="Monotype Corsiva" pitchFamily="66" charset="0"/>
              </a:rPr>
              <a:t>Морская капуста </a:t>
            </a:r>
            <a:r>
              <a:rPr lang="ru-RU" sz="4400" dirty="0" smtClean="0">
                <a:latin typeface="Monotype Corsiva" pitchFamily="66" charset="0"/>
              </a:rPr>
              <a:t>относится </a:t>
            </a:r>
            <a:r>
              <a:rPr lang="ru-RU" sz="4400" dirty="0">
                <a:latin typeface="Monotype Corsiva" pitchFamily="66" charset="0"/>
              </a:rPr>
              <a:t>к очень немногим растениям, содержащим полноценный белок, включающий все известные аминокислоты</a:t>
            </a: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>
                <a:latin typeface="Monotype Corsiva" pitchFamily="66" charset="0"/>
              </a:rPr>
              <a:t>Высокомолекулярные полисахариды:</a:t>
            </a:r>
            <a:r>
              <a:rPr lang="ru-RU" sz="4000" dirty="0">
                <a:latin typeface="Monotype Corsiva" pitchFamily="66" charset="0"/>
              </a:rPr>
              <a:t/>
            </a:r>
            <a:br>
              <a:rPr lang="ru-RU" sz="4000" dirty="0">
                <a:latin typeface="Monotype Corsiva" pitchFamily="66" charset="0"/>
              </a:rPr>
            </a:br>
            <a:endParaRPr lang="ru-RU" sz="4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Полисахариды </a:t>
            </a:r>
            <a:r>
              <a:rPr lang="ru-RU" sz="4000" dirty="0">
                <a:latin typeface="Monotype Corsiva" pitchFamily="66" charset="0"/>
              </a:rPr>
              <a:t>(</a:t>
            </a:r>
            <a:r>
              <a:rPr lang="ru-RU" sz="4000" dirty="0" err="1">
                <a:latin typeface="Monotype Corsiva" pitchFamily="66" charset="0"/>
              </a:rPr>
              <a:t>ламинарин</a:t>
            </a:r>
            <a:r>
              <a:rPr lang="ru-RU" sz="4000" dirty="0">
                <a:latin typeface="Monotype Corsiva" pitchFamily="66" charset="0"/>
              </a:rPr>
              <a:t>, </a:t>
            </a:r>
            <a:r>
              <a:rPr lang="ru-RU" sz="4000" dirty="0" err="1">
                <a:latin typeface="Monotype Corsiva" pitchFamily="66" charset="0"/>
              </a:rPr>
              <a:t>маннит</a:t>
            </a:r>
            <a:r>
              <a:rPr lang="ru-RU" sz="4000" dirty="0">
                <a:latin typeface="Monotype Corsiva" pitchFamily="66" charset="0"/>
              </a:rPr>
              <a:t>) активизируют иммунные реакции, препятствуют образованию тромбов, нормализуют обменные процессы, регулируют водно-солевой баланс, а также уровень холестерина в крови</a:t>
            </a:r>
            <a:r>
              <a:rPr lang="ru-RU" sz="4000" dirty="0" smtClean="0">
                <a:latin typeface="Monotype Corsiva" pitchFamily="66" charset="0"/>
              </a:rPr>
              <a:t>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u="sng" dirty="0" smtClean="0">
                <a:latin typeface="Monotype Corsiva" pitchFamily="66" charset="0"/>
              </a:rPr>
              <a:t>Растительные </a:t>
            </a:r>
            <a:r>
              <a:rPr lang="ru-RU" sz="4000" b="1" u="sng" dirty="0">
                <a:latin typeface="Monotype Corsiva" pitchFamily="66" charset="0"/>
              </a:rPr>
              <a:t>волокна</a:t>
            </a:r>
            <a:r>
              <a:rPr lang="ru-RU" sz="4000" dirty="0">
                <a:latin typeface="Monotype Corsiva" pitchFamily="66" charset="0"/>
              </a:rPr>
              <a:t>, причем в растворимой форме</a:t>
            </a:r>
            <a:r>
              <a:rPr lang="ru-RU" sz="4000" dirty="0" smtClean="0"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Необходимые </a:t>
            </a:r>
            <a:r>
              <a:rPr lang="ru-RU" sz="4000" dirty="0">
                <a:latin typeface="Monotype Corsiva" pitchFamily="66" charset="0"/>
              </a:rPr>
              <a:t>элементы для нормальной деятельности желудочно-кишечного тракта</a:t>
            </a:r>
            <a:r>
              <a:rPr lang="ru-RU" sz="4000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4000" b="1" u="sng" dirty="0" smtClean="0">
                <a:latin typeface="Monotype Corsiva" pitchFamily="66" charset="0"/>
              </a:rPr>
              <a:t>Полиненасыщенные </a:t>
            </a:r>
            <a:r>
              <a:rPr lang="ru-RU" sz="4000" b="1" u="sng" dirty="0">
                <a:latin typeface="Monotype Corsiva" pitchFamily="66" charset="0"/>
              </a:rPr>
              <a:t>жирные кислоты</a:t>
            </a:r>
            <a:r>
              <a:rPr lang="ru-RU" sz="4000" dirty="0">
                <a:latin typeface="Monotype Corsiva" pitchFamily="66" charset="0"/>
              </a:rPr>
              <a:t>:</a:t>
            </a:r>
            <a:br>
              <a:rPr lang="ru-RU" sz="4000" dirty="0">
                <a:latin typeface="Monotype Corsiva" pitchFamily="66" charset="0"/>
              </a:rPr>
            </a:br>
            <a:r>
              <a:rPr lang="ru-RU" sz="4000" dirty="0">
                <a:latin typeface="Monotype Corsiva" pitchFamily="66" charset="0"/>
              </a:rPr>
              <a:t>Важнейшие вещества для профилактики атеросклероза.</a:t>
            </a:r>
            <a:br>
              <a:rPr lang="ru-RU" sz="4000" dirty="0"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u="sng" dirty="0" smtClean="0">
                <a:latin typeface="Monotype Corsiva" pitchFamily="66" charset="0"/>
              </a:rPr>
              <a:t>Макроэлементы </a:t>
            </a:r>
            <a:r>
              <a:rPr lang="ru-RU" sz="2800" b="1" u="sng" dirty="0">
                <a:latin typeface="Monotype Corsiva" pitchFamily="66" charset="0"/>
              </a:rPr>
              <a:t>и микроэлементы: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В морских бурых водорослях содержится целая гамма макро- и микроэлементов в соотношениях, близких к их содержанию в организме человека. В частности - селен, хром, кальций, калий, магний, железо, фосфор, бром и прочие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2800" b="1" u="sng" dirty="0">
                <a:latin typeface="Monotype Corsiva" pitchFamily="66" charset="0"/>
              </a:rPr>
              <a:t>Железо</a:t>
            </a:r>
            <a:r>
              <a:rPr lang="ru-RU" sz="2800" dirty="0">
                <a:latin typeface="Monotype Corsiva" pitchFamily="66" charset="0"/>
              </a:rPr>
              <a:t>, которое необходимо для нормального подкожного обращения, </a:t>
            </a:r>
            <a:r>
              <a:rPr lang="ru-RU" sz="2800" dirty="0" smtClean="0">
                <a:latin typeface="Monotype Corsiva" pitchFamily="66" charset="0"/>
              </a:rPr>
              <a:t>улучшает </a:t>
            </a:r>
            <a:r>
              <a:rPr lang="ru-RU" sz="2800" dirty="0">
                <a:latin typeface="Monotype Corsiva" pitchFamily="66" charset="0"/>
              </a:rPr>
              <a:t>клеточное дыхание путем питания клеток достаточным количеством </a:t>
            </a:r>
            <a:r>
              <a:rPr lang="ru-RU" sz="2800" dirty="0" smtClean="0">
                <a:latin typeface="Monotype Corsiva" pitchFamily="66" charset="0"/>
              </a:rPr>
              <a:t>кислорода.</a:t>
            </a:r>
            <a:endParaRPr lang="ru-RU" sz="2800" dirty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u="sng" dirty="0" smtClean="0">
                <a:latin typeface="Monotype Corsiva" pitchFamily="66" charset="0"/>
              </a:rPr>
              <a:t>Калий</a:t>
            </a:r>
            <a:r>
              <a:rPr lang="ru-RU" sz="2800" dirty="0">
                <a:latin typeface="Monotype Corsiva" pitchFamily="66" charset="0"/>
              </a:rPr>
              <a:t>, благодаря которому кожа получает необходимое ей увлажнение.</a:t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u="sng" dirty="0" smtClean="0">
                <a:latin typeface="Monotype Corsiva" pitchFamily="66" charset="0"/>
              </a:rPr>
              <a:t>Кальций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smtClean="0">
                <a:latin typeface="Monotype Corsiva" pitchFamily="66" charset="0"/>
              </a:rPr>
              <a:t>выравнивает </a:t>
            </a:r>
            <a:r>
              <a:rPr lang="ru-RU" sz="2800" dirty="0">
                <a:latin typeface="Monotype Corsiva" pitchFamily="66" charset="0"/>
              </a:rPr>
              <a:t>рельеф кожи.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Monotype Corsiva" pitchFamily="66" charset="0"/>
              </a:rPr>
              <a:t>Йод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в органически </a:t>
            </a:r>
            <a:r>
              <a:rPr lang="ru-RU" dirty="0" smtClean="0">
                <a:latin typeface="Monotype Corsiva" pitchFamily="66" charset="0"/>
              </a:rPr>
              <a:t>связанной </a:t>
            </a:r>
            <a:r>
              <a:rPr lang="ru-RU" dirty="0">
                <a:latin typeface="Monotype Corsiva" pitchFamily="66" charset="0"/>
              </a:rPr>
              <a:t>форме: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Такие соединения йода – лучшее средство борьбы с </a:t>
            </a:r>
            <a:r>
              <a:rPr lang="ru-RU" dirty="0" err="1" smtClean="0">
                <a:latin typeface="Monotype Corsiva" pitchFamily="66" charset="0"/>
              </a:rPr>
              <a:t>йододефицитом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Под действием Йода нормализуется </a:t>
            </a:r>
            <a:r>
              <a:rPr lang="ru-RU" dirty="0">
                <a:latin typeface="Monotype Corsiva" pitchFamily="66" charset="0"/>
              </a:rPr>
              <a:t>выработка подкожного сала, кожа становится гладкой и ровной, подсушиваются прыщи </a:t>
            </a:r>
            <a:r>
              <a:rPr lang="ru-RU" dirty="0" smtClean="0">
                <a:latin typeface="Monotype Corsiva" pitchFamily="66" charset="0"/>
              </a:rPr>
              <a:t>и угревая сыпь.</a:t>
            </a:r>
            <a:endParaRPr lang="ru-RU" dirty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Широкий </a:t>
            </a:r>
            <a:r>
              <a:rPr lang="ru-RU" dirty="0">
                <a:latin typeface="Monotype Corsiva" pitchFamily="66" charset="0"/>
              </a:rPr>
              <a:t>спектр витаминов:</a:t>
            </a:r>
            <a:br>
              <a:rPr lang="ru-RU" dirty="0">
                <a:latin typeface="Monotype Corsiva" pitchFamily="66" charset="0"/>
              </a:rPr>
            </a:b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b="1" u="sng" dirty="0" smtClean="0">
                <a:latin typeface="Monotype Corsiva" pitchFamily="66" charset="0"/>
              </a:rPr>
              <a:t>Витамины </a:t>
            </a:r>
            <a:r>
              <a:rPr lang="ru-RU" b="1" u="sng" dirty="0">
                <a:latin typeface="Monotype Corsiva" pitchFamily="66" charset="0"/>
              </a:rPr>
              <a:t>A, C, D, E и группы B</a:t>
            </a:r>
            <a:r>
              <a:rPr lang="ru-RU" b="1" u="sng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b="1" u="sng" dirty="0">
                <a:latin typeface="Monotype Corsiva" pitchFamily="66" charset="0"/>
              </a:rPr>
              <a:t>Витамин С</a:t>
            </a:r>
            <a:r>
              <a:rPr lang="ru-RU" dirty="0">
                <a:latin typeface="Monotype Corsiva" pitchFamily="66" charset="0"/>
              </a:rPr>
              <a:t>, благодаря которому водоросль и получила свое второе название «морской женьшень». Он славится своими </a:t>
            </a:r>
            <a:r>
              <a:rPr lang="ru-RU" dirty="0" err="1">
                <a:latin typeface="Monotype Corsiva" pitchFamily="66" charset="0"/>
              </a:rPr>
              <a:t>антиоксидантными</a:t>
            </a:r>
            <a:r>
              <a:rPr lang="ru-RU" dirty="0">
                <a:latin typeface="Monotype Corsiva" pitchFamily="66" charset="0"/>
              </a:rPr>
              <a:t> свойствами, успешно борется с признаками преждевременного старения кожи, разглаживает морщины и омолаживает кожный </a:t>
            </a:r>
            <a:r>
              <a:rPr lang="ru-RU" dirty="0" smtClean="0">
                <a:latin typeface="Monotype Corsiva" pitchFamily="66" charset="0"/>
              </a:rPr>
              <a:t>покров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hod-za-telom.jpg"/>
          <p:cNvPicPr>
            <a:picLocks noChangeAspect="1"/>
          </p:cNvPicPr>
          <p:nvPr/>
        </p:nvPicPr>
        <p:blipFill>
          <a:blip r:embed="rId2" cstate="print"/>
          <a:srcRect r="37272"/>
          <a:stretch>
            <a:fillRect/>
          </a:stretch>
        </p:blipFill>
        <p:spPr>
          <a:xfrm>
            <a:off x="4860032" y="2381250"/>
            <a:ext cx="4283968" cy="4476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Новый </a:t>
            </a:r>
            <a:r>
              <a:rPr lang="en-US" b="1" dirty="0" smtClean="0"/>
              <a:t>SPA </a:t>
            </a:r>
            <a:r>
              <a:rPr lang="ru-RU" b="1" dirty="0" smtClean="0"/>
              <a:t>Комплекс ВИТАМАКС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492896"/>
            <a:ext cx="5112568" cy="294178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Компания ВИТАМАКС предлагает уникальный комплекс по уходу за телом.</a:t>
            </a: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og-401.jpg"/>
          <p:cNvPicPr>
            <a:picLocks noChangeAspect="1"/>
          </p:cNvPicPr>
          <p:nvPr/>
        </p:nvPicPr>
        <p:blipFill>
          <a:blip r:embed="rId2" cstate="print"/>
          <a:srcRect l="8970"/>
          <a:stretch>
            <a:fillRect/>
          </a:stretch>
        </p:blipFill>
        <p:spPr>
          <a:xfrm>
            <a:off x="-36512" y="0"/>
            <a:ext cx="62062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0"/>
            <a:ext cx="5220072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u="sng" dirty="0">
                <a:latin typeface="Monotype Corsiva" pitchFamily="66" charset="0"/>
              </a:rPr>
              <a:t>Холин</a:t>
            </a:r>
            <a:r>
              <a:rPr lang="ru-RU" sz="3600" dirty="0">
                <a:latin typeface="Monotype Corsiva" pitchFamily="66" charset="0"/>
              </a:rPr>
              <a:t>, </a:t>
            </a:r>
            <a:r>
              <a:rPr lang="ru-RU" sz="3600" dirty="0" smtClean="0">
                <a:latin typeface="Monotype Corsiva" pitchFamily="66" charset="0"/>
              </a:rPr>
              <a:t>способствует </a:t>
            </a:r>
            <a:r>
              <a:rPr lang="ru-RU" sz="3600" dirty="0">
                <a:latin typeface="Monotype Corsiva" pitchFamily="66" charset="0"/>
              </a:rPr>
              <a:t>устранению сального и жирного блеска, </a:t>
            </a:r>
            <a:r>
              <a:rPr lang="ru-RU" sz="3600" dirty="0" smtClean="0">
                <a:latin typeface="Monotype Corsiva" pitchFamily="66" charset="0"/>
              </a:rPr>
              <a:t>омолаживает </a:t>
            </a:r>
            <a:r>
              <a:rPr lang="ru-RU" sz="3600" dirty="0">
                <a:latin typeface="Monotype Corsiva" pitchFamily="66" charset="0"/>
              </a:rPr>
              <a:t>зрелую кожу и </a:t>
            </a:r>
            <a:r>
              <a:rPr lang="ru-RU" sz="3600" dirty="0" smtClean="0">
                <a:latin typeface="Monotype Corsiva" pitchFamily="66" charset="0"/>
              </a:rPr>
              <a:t>успокаивает </a:t>
            </a:r>
            <a:r>
              <a:rPr lang="ru-RU" sz="3600" dirty="0">
                <a:latin typeface="Monotype Corsiva" pitchFamily="66" charset="0"/>
              </a:rPr>
              <a:t>раздраженный кожных покров</a:t>
            </a:r>
            <a:r>
              <a:rPr lang="ru-RU" sz="3600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sz="3600" b="1" u="sng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u="sng" dirty="0" err="1" smtClean="0">
                <a:latin typeface="Monotype Corsiva" pitchFamily="66" charset="0"/>
              </a:rPr>
              <a:t>Ниацин</a:t>
            </a:r>
            <a:r>
              <a:rPr lang="ru-RU" sz="3600" dirty="0">
                <a:latin typeface="Monotype Corsiva" pitchFamily="66" charset="0"/>
              </a:rPr>
              <a:t>, </a:t>
            </a:r>
            <a:r>
              <a:rPr lang="ru-RU" sz="3600" dirty="0" smtClean="0">
                <a:latin typeface="Monotype Corsiva" pitchFamily="66" charset="0"/>
              </a:rPr>
              <a:t>улучшает </a:t>
            </a:r>
            <a:r>
              <a:rPr lang="ru-RU" sz="3600" dirty="0">
                <a:latin typeface="Monotype Corsiva" pitchFamily="66" charset="0"/>
              </a:rPr>
              <a:t>цвет </a:t>
            </a:r>
            <a:r>
              <a:rPr lang="ru-RU" sz="3600" dirty="0" smtClean="0">
                <a:latin typeface="Monotype Corsiva" pitchFamily="66" charset="0"/>
              </a:rPr>
              <a:t>кожи, делает </a:t>
            </a:r>
            <a:r>
              <a:rPr lang="ru-RU" sz="3600" dirty="0">
                <a:latin typeface="Monotype Corsiva" pitchFamily="66" charset="0"/>
              </a:rPr>
              <a:t>его здоровым и естественным, </a:t>
            </a:r>
            <a:r>
              <a:rPr lang="ru-RU" sz="3600" dirty="0" smtClean="0">
                <a:latin typeface="Monotype Corsiva" pitchFamily="66" charset="0"/>
              </a:rPr>
              <a:t>устраняет </a:t>
            </a:r>
            <a:r>
              <a:rPr lang="ru-RU" sz="3600" dirty="0">
                <a:latin typeface="Monotype Corsiva" pitchFamily="66" charset="0"/>
              </a:rPr>
              <a:t>пигментные пятна различного происхождения</a:t>
            </a: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>
                <a:latin typeface="Monotype Corsiva" pitchFamily="66" charset="0"/>
              </a:rPr>
              <a:t>Уникальное сочетание биологически активных веществ, их природное происхождение, </a:t>
            </a:r>
            <a:r>
              <a:rPr lang="ru-RU" sz="3600" dirty="0" smtClean="0">
                <a:latin typeface="Monotype Corsiva" pitchFamily="66" charset="0"/>
              </a:rPr>
              <a:t>оказывают: </a:t>
            </a:r>
          </a:p>
          <a:p>
            <a:r>
              <a:rPr lang="ru-RU" sz="3600" dirty="0" smtClean="0">
                <a:latin typeface="Monotype Corsiva" pitchFamily="66" charset="0"/>
              </a:rPr>
              <a:t>усиление метаболических процессов в тканях;</a:t>
            </a:r>
          </a:p>
          <a:p>
            <a:r>
              <a:rPr lang="ru-RU" sz="3600" dirty="0" err="1" smtClean="0">
                <a:latin typeface="Monotype Corsiva" pitchFamily="66" charset="0"/>
              </a:rPr>
              <a:t>липолитический</a:t>
            </a:r>
            <a:r>
              <a:rPr lang="ru-RU" sz="3600" dirty="0" smtClean="0">
                <a:latin typeface="Monotype Corsiva" pitchFamily="66" charset="0"/>
              </a:rPr>
              <a:t> (расщепление жировых отложений);</a:t>
            </a:r>
          </a:p>
          <a:p>
            <a:r>
              <a:rPr lang="ru-RU" sz="3600" dirty="0" err="1" smtClean="0">
                <a:latin typeface="Monotype Corsiva" pitchFamily="66" charset="0"/>
              </a:rPr>
              <a:t>вазоактивный</a:t>
            </a:r>
            <a:r>
              <a:rPr lang="ru-RU" sz="3600" dirty="0" smtClean="0">
                <a:latin typeface="Monotype Corsiva" pitchFamily="66" charset="0"/>
              </a:rPr>
              <a:t> (расширение сосудов);</a:t>
            </a:r>
          </a:p>
          <a:p>
            <a:r>
              <a:rPr lang="ru-RU" sz="3600" dirty="0" smtClean="0">
                <a:latin typeface="Monotype Corsiva" pitchFamily="66" charset="0"/>
              </a:rPr>
              <a:t>питание кожи (водоросли - дополнительный источник белков, липопротеидов, микроэлементов, витаминов);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/>
            </a:r>
            <a:br>
              <a:rPr lang="ru-RU" sz="3600" dirty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стимуляция </a:t>
            </a:r>
            <a:r>
              <a:rPr lang="ru-RU" sz="3600" dirty="0">
                <a:latin typeface="Monotype Corsiva" pitchFamily="66" charset="0"/>
              </a:rPr>
              <a:t>активности фибробластов (клеток, обеспечивающих тонус кожи</a:t>
            </a:r>
            <a:r>
              <a:rPr lang="ru-RU" sz="3600" dirty="0" smtClean="0">
                <a:latin typeface="Monotype Corsiva" pitchFamily="66" charset="0"/>
              </a:rPr>
              <a:t>);</a:t>
            </a:r>
          </a:p>
          <a:p>
            <a:r>
              <a:rPr lang="ru-RU" sz="3600" dirty="0" smtClean="0">
                <a:latin typeface="Monotype Corsiva" pitchFamily="66" charset="0"/>
              </a:rPr>
              <a:t>деполимеризация </a:t>
            </a:r>
            <a:r>
              <a:rPr lang="ru-RU" sz="3600" dirty="0">
                <a:latin typeface="Monotype Corsiva" pitchFamily="66" charset="0"/>
              </a:rPr>
              <a:t>(разрушение) фиброзных узлов, формирующих эффект "апельсиновой корки</a:t>
            </a:r>
            <a:r>
              <a:rPr lang="ru-RU" sz="3600" dirty="0" smtClean="0">
                <a:latin typeface="Monotype Corsiva" pitchFamily="66" charset="0"/>
              </a:rPr>
              <a:t>";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релаксация </a:t>
            </a:r>
            <a:r>
              <a:rPr lang="ru-RU" sz="3600" dirty="0">
                <a:latin typeface="Monotype Corsiva" pitchFamily="66" charset="0"/>
              </a:rPr>
              <a:t>(расслабление, очищение от стрессов</a:t>
            </a:r>
            <a:r>
              <a:rPr lang="ru-RU" sz="3600" dirty="0" smtClean="0">
                <a:latin typeface="Monotype Corsiva" pitchFamily="66" charset="0"/>
              </a:rPr>
              <a:t>);</a:t>
            </a:r>
            <a:endParaRPr lang="ru-RU" sz="3600" dirty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дренажный </a:t>
            </a:r>
            <a:r>
              <a:rPr lang="ru-RU" sz="3600" dirty="0">
                <a:latin typeface="Monotype Corsiva" pitchFamily="66" charset="0"/>
              </a:rPr>
              <a:t>(ускорение выведения излишков жидкостей и токсинов, укрепление сосудистой стенки).</a:t>
            </a: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range_anastasiya\Pictures\уход за телом\976_750x0.jpg"/>
          <p:cNvPicPr>
            <a:picLocks noChangeAspect="1" noChangeArrowheads="1"/>
          </p:cNvPicPr>
          <p:nvPr/>
        </p:nvPicPr>
        <p:blipFill>
          <a:blip r:embed="rId2" cstate="print"/>
          <a:srcRect t="25189" b="14135"/>
          <a:stretch>
            <a:fillRect/>
          </a:stretch>
        </p:blipFill>
        <p:spPr bwMode="auto">
          <a:xfrm>
            <a:off x="1043608" y="4149080"/>
            <a:ext cx="71437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Ламинарии в косметологии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3843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>
                <a:latin typeface="Monotype Corsiva" pitchFamily="66" charset="0"/>
              </a:rPr>
              <a:t>В современное время можно встретить все большее количество профессиональных косметических средств, в составе которых отмечается ламинария. И это не удивительно, ведь благодаря своему богатейшему витаминному и минеральному составу водоросли ламинария способны омолодить </a:t>
            </a:r>
            <a:r>
              <a:rPr lang="ru-RU" sz="3600" dirty="0" smtClean="0">
                <a:latin typeface="Monotype Corsiva" pitchFamily="66" charset="0"/>
              </a:rPr>
              <a:t>кожу.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Ламинарии в косметологии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Ламинарии в косметологии используются в качестве составного компонента различных </a:t>
            </a:r>
            <a:r>
              <a:rPr lang="ru-RU" b="1" dirty="0">
                <a:latin typeface="Monotype Corsiva" pitchFamily="66" charset="0"/>
              </a:rPr>
              <a:t>масок для </a:t>
            </a:r>
            <a:r>
              <a:rPr lang="ru-RU" b="1" dirty="0" smtClean="0">
                <a:latin typeface="Monotype Corsiva" pitchFamily="66" charset="0"/>
              </a:rPr>
              <a:t>тела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>
                <a:latin typeface="Monotype Corsiva" pitchFamily="66" charset="0"/>
              </a:rPr>
              <a:t>после применения которых можно позабыть о существовании морщин, пигментных пятен, </a:t>
            </a:r>
            <a:r>
              <a:rPr lang="ru-RU" dirty="0" err="1">
                <a:latin typeface="Monotype Corsiva" pitchFamily="66" charset="0"/>
              </a:rPr>
              <a:t>акне</a:t>
            </a:r>
            <a:r>
              <a:rPr lang="ru-RU" dirty="0">
                <a:latin typeface="Monotype Corsiva" pitchFamily="66" charset="0"/>
              </a:rPr>
              <a:t>, возрастных изменений кожи. Проникая в глубокие слои кожи, каждый химический компонент активно работает на клеточном уровне, благодаря чему достигается отличный эффект. </a:t>
            </a: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Ламинарии в косметологии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>
                <a:latin typeface="Monotype Corsiva" pitchFamily="66" charset="0"/>
              </a:rPr>
              <a:t>ОЧИЩЕНИЕ: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Очищает и обновляет кожу, мягко удаляя загрязнения и неровности, улучшает ее структуру. Придает свежий и здоровый вид.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  <a:p>
            <a:pPr>
              <a:buNone/>
            </a:pPr>
            <a:r>
              <a:rPr lang="ru-RU" b="1" u="sng" dirty="0" smtClean="0">
                <a:latin typeface="Monotype Corsiva" pitchFamily="66" charset="0"/>
              </a:rPr>
              <a:t>УВЛАЖНЕНИЕ</a:t>
            </a:r>
            <a:r>
              <a:rPr lang="ru-RU" b="1" u="sng" dirty="0">
                <a:latin typeface="Monotype Corsiva" pitchFamily="66" charset="0"/>
              </a:rPr>
              <a:t>: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Увлажняет кожу, восстанавливает ее эластичность и естественную способность удерживать влагу. Повышает сопротивляемость кожи стрессам и внешним воздействиям, насыщает ее кислородом.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Ламинарии в косметологии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u="sng" dirty="0" smtClean="0">
                <a:latin typeface="Monotype Corsiva" pitchFamily="66" charset="0"/>
              </a:rPr>
              <a:t>ПИТАНИЕ</a:t>
            </a:r>
            <a:r>
              <a:rPr lang="ru-RU" sz="2800" b="1" u="sng" dirty="0">
                <a:latin typeface="Monotype Corsiva" pitchFamily="66" charset="0"/>
              </a:rPr>
              <a:t>: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Интенсивно питает кожу, делает её мягкой и эластичной. Устраняет следы усталости и стресса. 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u="sng" dirty="0" smtClean="0">
                <a:latin typeface="Monotype Corsiva" pitchFamily="66" charset="0"/>
              </a:rPr>
              <a:t>РЕГЕНЕРАЦИЯ</a:t>
            </a:r>
            <a:r>
              <a:rPr lang="ru-RU" sz="2800" b="1" u="sng" dirty="0">
                <a:latin typeface="Monotype Corsiva" pitchFamily="66" charset="0"/>
              </a:rPr>
              <a:t>: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Восстанавливает клеточную деятельность, стимулирует обновление клеток и возвращает коже жизненную силу. Поддерживает и продлевает молодость Вашей кожи, оказывая сопротивление возрастным изменениям. Способствует заживлению ран и ожогов. 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Ламинарии в косметологии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b="1" u="sng" dirty="0">
                <a:latin typeface="Monotype Corsiva" pitchFamily="66" charset="0"/>
              </a:rPr>
              <a:t>УКРЕПЛЕНИЕ: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Активизирует клеточные процессы. Интенсивно укрепляет, подтягивает кожу, придает упругость, разглаживает морщины. Улучшает </a:t>
            </a:r>
            <a:r>
              <a:rPr lang="ru-RU" dirty="0" err="1">
                <a:latin typeface="Monotype Corsiva" pitchFamily="66" charset="0"/>
              </a:rPr>
              <a:t>микроциркуляцию</a:t>
            </a:r>
            <a:r>
              <a:rPr lang="ru-RU" dirty="0">
                <a:latin typeface="Monotype Corsiva" pitchFamily="66" charset="0"/>
              </a:rPr>
              <a:t>, повышает тонус кожи, моделирует контуры лица. Улучшает цвет лица, снимает отеки.</a:t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Ламинарии в косметологии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u="sng" dirty="0">
                <a:latin typeface="Monotype Corsiva" pitchFamily="66" charset="0"/>
              </a:rPr>
              <a:t>Ламинария</a:t>
            </a:r>
            <a:r>
              <a:rPr lang="ru-RU" dirty="0">
                <a:latin typeface="Monotype Corsiva" pitchFamily="66" charset="0"/>
              </a:rPr>
              <a:t> – водоросль, которая находит свое широкое применение в косметологии и успешно используется многими представительницами прекрасного пола, уделяющим большое внимание своему внешнему виду. Правильное применение ламинарии способно избавить от множества проблем, требующих зачастую дорогостоящего косметологического вмешательства.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ange_anastasiya\Pictures\уход за телом\2515437869_89d9993de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769" y="0"/>
            <a:ext cx="45742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5338936" cy="6336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Косметические средства, изготовленные из этой морской </a:t>
            </a:r>
            <a:r>
              <a:rPr lang="ru-RU" dirty="0" smtClean="0">
                <a:latin typeface="Monotype Corsiva" pitchFamily="66" charset="0"/>
              </a:rPr>
              <a:t>водоросли,  </a:t>
            </a:r>
            <a:r>
              <a:rPr lang="ru-RU" b="1" dirty="0">
                <a:latin typeface="Monotype Corsiva" pitchFamily="66" charset="0"/>
              </a:rPr>
              <a:t>оказывают комплексное воздействие  на состояние человеческой кожи</a:t>
            </a:r>
            <a:r>
              <a:rPr lang="ru-RU" dirty="0">
                <a:latin typeface="Monotype Corsiva" pitchFamily="66" charset="0"/>
              </a:rPr>
              <a:t>: активно питают и насыщают кожу витаминами и микроэлементами, укрепляют стенки сосудов, усиливают расщепление жиров, стимулируют обновление клеток кожи, а также эффективно избавляют организм от токсинов и шлаков. 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SPA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</a:t>
            </a:r>
            <a:endParaRPr lang="ru-RU" dirty="0"/>
          </a:p>
        </p:txBody>
      </p:sp>
      <p:pic>
        <p:nvPicPr>
          <p:cNvPr id="8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251520" y="1412776"/>
            <a:ext cx="828092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Детокс-Гоммаж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для глубокого очищения кожи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dirty="0" smtClean="0">
                <a:latin typeface="Monotype Corsiva" pitchFamily="66" charset="0"/>
              </a:rPr>
              <a:t>Маска для тела с красным вином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dirty="0" err="1" smtClean="0">
                <a:latin typeface="Monotype Corsiva" pitchFamily="66" charset="0"/>
              </a:rPr>
              <a:t>Антицеллюлитная</a:t>
            </a:r>
            <a:r>
              <a:rPr lang="ru-RU" sz="3200" dirty="0" smtClean="0">
                <a:latin typeface="Monotype Corsiva" pitchFamily="66" charset="0"/>
              </a:rPr>
              <a:t> сауна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dirty="0" smtClean="0">
                <a:latin typeface="Monotype Corsiva" pitchFamily="66" charset="0"/>
              </a:rPr>
              <a:t>Упругость и эластичность 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dirty="0" err="1" smtClean="0">
                <a:latin typeface="Monotype Corsiva" pitchFamily="66" charset="0"/>
              </a:rPr>
              <a:t>Ароматерапия</a:t>
            </a:r>
            <a:r>
              <a:rPr lang="ru-RU" sz="3200" dirty="0" smtClean="0">
                <a:latin typeface="Monotype Corsiva" pitchFamily="66" charset="0"/>
              </a:rPr>
              <a:t> и </a:t>
            </a:r>
            <a:r>
              <a:rPr lang="ru-RU" sz="3200" dirty="0" err="1" smtClean="0">
                <a:latin typeface="Monotype Corsiva" pitchFamily="66" charset="0"/>
              </a:rPr>
              <a:t>антистресс</a:t>
            </a:r>
            <a:endParaRPr lang="ru-RU" sz="3200" dirty="0" smtClean="0">
              <a:latin typeface="Monotype Corsiva" pitchFamily="66" charset="0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i="1" dirty="0" smtClean="0">
                <a:latin typeface="Monotype Corsiva" pitchFamily="66" charset="0"/>
              </a:rPr>
              <a:t>Сливки  для тела</a:t>
            </a:r>
            <a:endParaRPr lang="ru-RU" sz="3200" dirty="0" smtClean="0">
              <a:latin typeface="Monotype Corsiva" pitchFamily="66" charset="0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395536" y="2276872"/>
            <a:ext cx="7704856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elljuli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550132"/>
            <a:ext cx="5968797" cy="430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Ламинарию </a:t>
            </a:r>
            <a:r>
              <a:rPr lang="ru-RU" sz="3600" dirty="0">
                <a:latin typeface="Monotype Corsiva" pitchFamily="66" charset="0"/>
              </a:rPr>
              <a:t>применяют при отеках, различных заболеваниях кожи, </a:t>
            </a:r>
            <a:r>
              <a:rPr lang="ru-RU" sz="3600" dirty="0" err="1">
                <a:latin typeface="Monotype Corsiva" pitchFamily="66" charset="0"/>
              </a:rPr>
              <a:t>целлюлите</a:t>
            </a:r>
            <a:r>
              <a:rPr lang="ru-RU" sz="3600" dirty="0">
                <a:latin typeface="Monotype Corsiva" pitchFamily="66" charset="0"/>
              </a:rPr>
              <a:t>, ожирении, а также при снижении кожной эластичности, возникающей при стремительном похудении. 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Маски и обертывание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Благодаря все тому же уникальному химическому составу водоросль ламинария получила широкое распространение как главный составляющий компонент для обертываний.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Так</a:t>
            </a:r>
            <a:r>
              <a:rPr lang="ru-RU" dirty="0">
                <a:latin typeface="Monotype Corsiva" pitchFamily="66" charset="0"/>
              </a:rPr>
              <a:t>, ламинария способствует ускоренному темпу протекающих процессов расщепления жировой ткани, повышает эластичность кожи и делает ее упругой, выводит шлаки и токсичные элементы, активизирует регенерацию эпидермиса и дает </a:t>
            </a:r>
            <a:r>
              <a:rPr lang="ru-RU" dirty="0" err="1">
                <a:latin typeface="Monotype Corsiva" pitchFamily="66" charset="0"/>
              </a:rPr>
              <a:t>релаксирующий</a:t>
            </a:r>
            <a:r>
              <a:rPr lang="ru-RU" dirty="0">
                <a:latin typeface="Monotype Corsiva" pitchFamily="66" charset="0"/>
              </a:rPr>
              <a:t> эффект.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Кроме </a:t>
            </a:r>
            <a:r>
              <a:rPr lang="ru-RU" dirty="0">
                <a:latin typeface="Monotype Corsiva" pitchFamily="66" charset="0"/>
              </a:rPr>
              <a:t>того, морские водоросли помогут избавиться от непривлекательных растяжек, апельсиновой корки на коже, устранят дряблость кожи и уберут лишние жировые отложения на талии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Повысит упругость и увлажнит кожу, восстановит мышечные волокна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Маски и обертывание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Для достижения желаемого эффекта и насыщения кожи полезными веществами рекомендуется  </a:t>
            </a:r>
            <a:r>
              <a:rPr lang="ru-RU" sz="2800" dirty="0">
                <a:latin typeface="Monotype Corsiva" pitchFamily="66" charset="0"/>
              </a:rPr>
              <a:t>наносить </a:t>
            </a:r>
            <a:r>
              <a:rPr lang="ru-RU" sz="2800" dirty="0" smtClean="0">
                <a:latin typeface="Monotype Corsiva" pitchFamily="66" charset="0"/>
              </a:rPr>
              <a:t>маску для тела </a:t>
            </a:r>
            <a:r>
              <a:rPr lang="ru-RU" sz="2800" b="1" dirty="0" smtClean="0">
                <a:latin typeface="Monotype Corsiva" pitchFamily="66" charset="0"/>
              </a:rPr>
              <a:t>«Преображение»</a:t>
            </a:r>
            <a:r>
              <a:rPr lang="ru-RU" sz="2800" dirty="0" smtClean="0">
                <a:latin typeface="Monotype Corsiva" pitchFamily="66" charset="0"/>
              </a:rPr>
              <a:t>  или один из видов обертывания: </a:t>
            </a:r>
            <a:r>
              <a:rPr lang="ru-RU" sz="2800" b="1" dirty="0" err="1" smtClean="0">
                <a:latin typeface="Monotype Corsiva" pitchFamily="66" charset="0"/>
              </a:rPr>
              <a:t>Антицеллюлитная</a:t>
            </a:r>
            <a:r>
              <a:rPr lang="ru-RU" sz="2800" b="1" dirty="0" smtClean="0">
                <a:latin typeface="Monotype Corsiva" pitchFamily="66" charset="0"/>
              </a:rPr>
              <a:t> сауна, Упругость и эластичность, </a:t>
            </a:r>
            <a:r>
              <a:rPr lang="ru-RU" sz="2800" b="1" dirty="0" err="1" smtClean="0">
                <a:latin typeface="Monotype Corsiva" pitchFamily="66" charset="0"/>
              </a:rPr>
              <a:t>Ароматерапия</a:t>
            </a:r>
            <a:r>
              <a:rPr lang="ru-RU" sz="2800" b="1" dirty="0" smtClean="0">
                <a:latin typeface="Monotype Corsiva" pitchFamily="66" charset="0"/>
              </a:rPr>
              <a:t> и </a:t>
            </a:r>
            <a:r>
              <a:rPr lang="ru-RU" sz="2800" b="1" dirty="0" err="1" smtClean="0">
                <a:latin typeface="Monotype Corsiva" pitchFamily="66" charset="0"/>
              </a:rPr>
              <a:t>антистресс</a:t>
            </a:r>
            <a:r>
              <a:rPr lang="ru-RU" sz="2800" b="1" dirty="0" smtClean="0">
                <a:latin typeface="Monotype Corsiva" pitchFamily="66" charset="0"/>
              </a:rPr>
              <a:t> - </a:t>
            </a:r>
            <a:r>
              <a:rPr lang="ru-RU" sz="2800" dirty="0" smtClean="0">
                <a:latin typeface="Monotype Corsiva" pitchFamily="66" charset="0"/>
              </a:rPr>
              <a:t>1 раз </a:t>
            </a:r>
            <a:r>
              <a:rPr lang="ru-RU" sz="2800" dirty="0">
                <a:latin typeface="Monotype Corsiva" pitchFamily="66" charset="0"/>
              </a:rPr>
              <a:t>в 7 дней. 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Прежде </a:t>
            </a:r>
            <a:r>
              <a:rPr lang="ru-RU" sz="2800" dirty="0">
                <a:latin typeface="Monotype Corsiva" pitchFamily="66" charset="0"/>
              </a:rPr>
              <a:t>чем перейти к наложению маски, необходимо позаботиться об очищении кожи </a:t>
            </a:r>
            <a:r>
              <a:rPr lang="ru-RU" sz="2800" b="1" dirty="0" err="1" smtClean="0">
                <a:solidFill>
                  <a:prstClr val="black"/>
                </a:solidFill>
                <a:latin typeface="Monotype Corsiva" pitchFamily="66" charset="0"/>
              </a:rPr>
              <a:t>Детокс-Гоммажом</a:t>
            </a:r>
            <a:r>
              <a:rPr lang="ru-RU" sz="2800" b="1" dirty="0" smtClean="0">
                <a:solidFill>
                  <a:prstClr val="black"/>
                </a:solidFill>
                <a:latin typeface="Monotype Corsiva" pitchFamily="66" charset="0"/>
              </a:rPr>
              <a:t> для глубокого очищения кожи «Импульс» </a:t>
            </a:r>
            <a:r>
              <a:rPr lang="ru-RU" sz="2800" dirty="0" smtClean="0">
                <a:latin typeface="Monotype Corsiva" pitchFamily="66" charset="0"/>
              </a:rPr>
              <a:t>– </a:t>
            </a:r>
            <a:r>
              <a:rPr lang="ru-RU" sz="2800" dirty="0">
                <a:latin typeface="Monotype Corsiva" pitchFamily="66" charset="0"/>
              </a:rPr>
              <a:t>благодаря этой процедуре косметическое средство сможет лучше проникнуть в слои кожи, следствием чего будет более выраженный эффект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После нанесения маски для тела </a:t>
            </a:r>
            <a:r>
              <a:rPr lang="ru-RU" sz="2800" b="1" dirty="0" smtClean="0">
                <a:latin typeface="Monotype Corsiva" pitchFamily="66" charset="0"/>
              </a:rPr>
              <a:t>«Преображение»</a:t>
            </a:r>
            <a:r>
              <a:rPr lang="ru-RU" sz="2800" dirty="0" smtClean="0">
                <a:latin typeface="Monotype Corsiva" pitchFamily="66" charset="0"/>
              </a:rPr>
              <a:t> необходимо сделать завершающую процедуру  расслабления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- нанесения сливок для тела </a:t>
            </a:r>
            <a:r>
              <a:rPr lang="ru-RU" sz="2800" b="1" dirty="0" smtClean="0">
                <a:latin typeface="Monotype Corsiva" pitchFamily="66" charset="0"/>
              </a:rPr>
              <a:t>«Наслаждение».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Маски или обертывание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Как </a:t>
            </a:r>
            <a:r>
              <a:rPr lang="ru-RU" sz="2200" dirty="0">
                <a:latin typeface="Monotype Corsiva" pitchFamily="66" charset="0"/>
              </a:rPr>
              <a:t>использовать </a:t>
            </a:r>
            <a:r>
              <a:rPr lang="ru-RU" sz="2200" dirty="0" smtClean="0">
                <a:latin typeface="Monotype Corsiva" pitchFamily="66" charset="0"/>
              </a:rPr>
              <a:t>маску для тела  с красным вином </a:t>
            </a:r>
            <a:r>
              <a:rPr lang="ru-RU" sz="2200" b="1" dirty="0" smtClean="0">
                <a:latin typeface="Monotype Corsiva" pitchFamily="66" charset="0"/>
              </a:rPr>
              <a:t>«Преображение»</a:t>
            </a:r>
            <a:r>
              <a:rPr lang="ru-RU" sz="2200" dirty="0" smtClean="0">
                <a:latin typeface="Monotype Corsiva" pitchFamily="66" charset="0"/>
              </a:rPr>
              <a:t> правильно </a:t>
            </a:r>
            <a:r>
              <a:rPr lang="ru-RU" sz="2200" dirty="0">
                <a:latin typeface="Monotype Corsiva" pitchFamily="66" charset="0"/>
              </a:rPr>
              <a:t>– первое, о чем задумается новичок в области проведения косметологических домашних процедур. </a:t>
            </a:r>
            <a:endParaRPr lang="ru-RU" sz="2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200" b="1" dirty="0" smtClean="0">
                <a:latin typeface="Monotype Corsiva" pitchFamily="66" charset="0"/>
              </a:rPr>
              <a:t>«Преображение»</a:t>
            </a:r>
            <a:r>
              <a:rPr lang="ru-RU" sz="2200" dirty="0" smtClean="0">
                <a:latin typeface="Monotype Corsiva" pitchFamily="66" charset="0"/>
              </a:rPr>
              <a:t> можно использовать  как  обертывание или как маску на выборочных участках тела.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Винные обертывания являются  изысканной процедурой с обновляющим, стимулирующим и мощнейшим </a:t>
            </a:r>
            <a:r>
              <a:rPr lang="ru-RU" sz="2200" dirty="0" err="1" smtClean="0">
                <a:latin typeface="Monotype Corsiva" pitchFamily="66" charset="0"/>
              </a:rPr>
              <a:t>антиоксидантным</a:t>
            </a:r>
            <a:r>
              <a:rPr lang="ru-RU" sz="2200" dirty="0" smtClean="0">
                <a:latin typeface="Monotype Corsiva" pitchFamily="66" charset="0"/>
              </a:rPr>
              <a:t> действием. Продукты виноделия применялись в косметике еще во времена Древнего Рима. Причина в том, что натуральное вино богато веществами, замедляющими старение и способствующими обновлению клеток кожного покрова. Мощный омолаживающий эффект оказывают сеансы обертываний с вином из мякоти красного винограда </a:t>
            </a:r>
          </a:p>
          <a:p>
            <a:pPr>
              <a:buNone/>
            </a:pPr>
            <a:r>
              <a:rPr lang="ru-RU" sz="2200" dirty="0" smtClean="0">
                <a:latin typeface="Monotype Corsiva" pitchFamily="66" charset="0"/>
              </a:rPr>
              <a:t>Винное обертывание – это ритуал,  который направлен на торможение процессов старения кожи, ее тонизацию, с помощью натуральных винных антиоксидантов, для поддержания ее красоты.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Маска для тела  с красным вином «Преображение»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Процедуру можно проводить в ванной комнате дома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Распарьте тело путем приема горячей ванны или горячего душа, затем используйте </a:t>
            </a:r>
            <a:r>
              <a:rPr lang="ru-RU" b="1" dirty="0" err="1" smtClean="0">
                <a:solidFill>
                  <a:prstClr val="black"/>
                </a:solidFill>
                <a:latin typeface="Monotype Corsiva" pitchFamily="66" charset="0"/>
              </a:rPr>
              <a:t>Детокс-Гоммаж</a:t>
            </a:r>
            <a:r>
              <a:rPr lang="ru-RU" b="1" dirty="0" smtClean="0">
                <a:solidFill>
                  <a:prstClr val="black"/>
                </a:solidFill>
                <a:latin typeface="Monotype Corsiva" pitchFamily="66" charset="0"/>
              </a:rPr>
              <a:t> для глубокого очищения кожи «Импульс»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Наложите </a:t>
            </a:r>
            <a:r>
              <a:rPr lang="ru-RU" b="1" dirty="0" smtClean="0">
                <a:latin typeface="Monotype Corsiva" pitchFamily="66" charset="0"/>
              </a:rPr>
              <a:t>Маску для тела с красным вином «Преображение» </a:t>
            </a:r>
            <a:r>
              <a:rPr lang="ru-RU" dirty="0" smtClean="0">
                <a:latin typeface="Monotype Corsiva" pitchFamily="66" charset="0"/>
              </a:rPr>
              <a:t>на </a:t>
            </a:r>
            <a:r>
              <a:rPr lang="ru-RU" dirty="0">
                <a:latin typeface="Monotype Corsiva" pitchFamily="66" charset="0"/>
              </a:rPr>
              <a:t>проблемные участки тела</a:t>
            </a:r>
            <a:r>
              <a:rPr lang="ru-RU" dirty="0" smtClean="0">
                <a:latin typeface="Monotype Corsiva" pitchFamily="66" charset="0"/>
              </a:rPr>
              <a:t>, если Вы используете маску в качестве обертывания, то </a:t>
            </a:r>
            <a:r>
              <a:rPr lang="ru-RU" dirty="0">
                <a:latin typeface="Monotype Corsiva" pitchFamily="66" charset="0"/>
              </a:rPr>
              <a:t>плотно, в несколько слоев </a:t>
            </a:r>
            <a:r>
              <a:rPr lang="ru-RU" dirty="0" smtClean="0">
                <a:latin typeface="Monotype Corsiva" pitchFamily="66" charset="0"/>
              </a:rPr>
              <a:t>укутайтесь </a:t>
            </a:r>
            <a:r>
              <a:rPr lang="ru-RU" dirty="0">
                <a:latin typeface="Monotype Corsiva" pitchFamily="66" charset="0"/>
              </a:rPr>
              <a:t>пищевой пленкой, </a:t>
            </a:r>
            <a:r>
              <a:rPr lang="ru-RU" dirty="0" smtClean="0">
                <a:latin typeface="Monotype Corsiva" pitchFamily="66" charset="0"/>
              </a:rPr>
              <a:t>оденьтесь </a:t>
            </a:r>
            <a:r>
              <a:rPr lang="ru-RU" dirty="0">
                <a:latin typeface="Monotype Corsiva" pitchFamily="66" charset="0"/>
              </a:rPr>
              <a:t>в теплую одежду, </a:t>
            </a:r>
            <a:r>
              <a:rPr lang="ru-RU" dirty="0" smtClean="0">
                <a:latin typeface="Monotype Corsiva" pitchFamily="66" charset="0"/>
              </a:rPr>
              <a:t>выдержите </a:t>
            </a:r>
            <a:r>
              <a:rPr lang="ru-RU" dirty="0">
                <a:latin typeface="Monotype Corsiva" pitchFamily="66" charset="0"/>
              </a:rPr>
              <a:t>час, </a:t>
            </a:r>
            <a:r>
              <a:rPr lang="ru-RU" dirty="0" smtClean="0">
                <a:latin typeface="Monotype Corsiva" pitchFamily="66" charset="0"/>
              </a:rPr>
              <a:t>примите </a:t>
            </a:r>
            <a:r>
              <a:rPr lang="ru-RU" dirty="0">
                <a:latin typeface="Monotype Corsiva" pitchFamily="66" charset="0"/>
              </a:rPr>
              <a:t>душ и </a:t>
            </a:r>
            <a:r>
              <a:rPr lang="ru-RU" dirty="0" smtClean="0">
                <a:latin typeface="Monotype Corsiva" pitchFamily="66" charset="0"/>
              </a:rPr>
              <a:t>нанести </a:t>
            </a:r>
            <a:r>
              <a:rPr lang="ru-RU" b="1" dirty="0" smtClean="0">
                <a:latin typeface="Monotype Corsiva" pitchFamily="66" charset="0"/>
              </a:rPr>
              <a:t>сливки для тела Наслаждение».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ickHandler_ashx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695487"/>
            <a:ext cx="5400600" cy="316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53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Маска для тела  с красным вином «Преображение»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Monotype Corsiva" pitchFamily="66" charset="0"/>
              </a:rPr>
              <a:t>Привлекательность процедуры обертывания в том, что результат виден сразу: в течение первых трех дней объемы талии и бедер  уменьшаются на 1 - 2,5 см в сутки.  Но нужно понимать, что такой мгновенный эффект от обертывания наблюдается не за счет снижения жира, а за счет </a:t>
            </a:r>
            <a:r>
              <a:rPr lang="ru-RU" sz="2800" dirty="0" err="1">
                <a:latin typeface="Monotype Corsiva" pitchFamily="66" charset="0"/>
              </a:rPr>
              <a:t>лимфодренажа</a:t>
            </a:r>
            <a:r>
              <a:rPr lang="ru-RU" sz="2800" dirty="0">
                <a:latin typeface="Monotype Corsiva" pitchFamily="66" charset="0"/>
              </a:rPr>
              <a:t>, т.е. оттока лишней жидкости из тканей. </a:t>
            </a:r>
          </a:p>
          <a:p>
            <a:pPr>
              <a:buNone/>
            </a:pP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6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537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Маска для тела  с красным вином «Преображение»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Для получения стабильного результата рекомендуется обертывания проводить курсом не менее 8-12 процедур, а также сочетать его с другими </a:t>
            </a:r>
            <a:r>
              <a:rPr lang="ru-RU" sz="2400" dirty="0" err="1" smtClean="0">
                <a:latin typeface="Monotype Corsiva" pitchFamily="66" charset="0"/>
              </a:rPr>
              <a:t>антицеллюлитными</a:t>
            </a:r>
            <a:r>
              <a:rPr lang="ru-RU" sz="2400" dirty="0" smtClean="0">
                <a:latin typeface="Monotype Corsiva" pitchFamily="66" charset="0"/>
              </a:rPr>
              <a:t> процедурами - водно-вакуумным массажем, </a:t>
            </a:r>
            <a:r>
              <a:rPr lang="ru-RU" sz="2400" dirty="0" err="1" smtClean="0">
                <a:latin typeface="Monotype Corsiva" pitchFamily="66" charset="0"/>
              </a:rPr>
              <a:t>прессотерапией</a:t>
            </a:r>
            <a:r>
              <a:rPr lang="ru-RU" sz="2400" dirty="0" smtClean="0">
                <a:latin typeface="Monotype Corsiva" pitchFamily="66" charset="0"/>
              </a:rPr>
              <a:t>, массажем, физическими нагрузками и правильным питанием. Эффект от обертывания можно почувствовать и увидеть сразу: кожа становится гладкой и упругой, рельеф "апельсиновой корки" разглаживается, улучшается внешний вид и настроение.</a:t>
            </a:r>
          </a:p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123" name="Picture 3" descr="C:\Users\orange_anastasiya\Pictures\уход за телом\vucut-bakimi-bitkiler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76183"/>
            <a:ext cx="4477097" cy="2981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Обертывание при помощи бинтов</a:t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dirty="0" smtClean="0"/>
              <a:t>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Такой вид обертывания очень удобно проводить дома, но в салонах красоты его тоже любят использовать.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Общие рекомендации по нанесению:</a:t>
            </a:r>
          </a:p>
          <a:p>
            <a:pPr marL="514350" indent="-514350">
              <a:buNone/>
            </a:pPr>
            <a:r>
              <a:rPr lang="ru-RU" dirty="0" smtClean="0">
                <a:latin typeface="Monotype Corsiva" pitchFamily="66" charset="0"/>
              </a:rPr>
              <a:t>Бинты накладываются в вертикальном положении, не слишком туго, но и не слишком слабо.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Натяжение бинтов не должно быть слишком сильным, особенно в паховой зоне.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Нельзя одновременно обматывать грудь, живот и ноги. Придется выбрать что-то одно.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При обматывании ног следует двигаться вверх, от стоп к области паха.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Бедра бинтуют от колен к талии.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Руки бинтуются от запястья к плечу.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Грудь обматывают крест-накрест через </a:t>
            </a:r>
            <a:r>
              <a:rPr lang="ru-RU" dirty="0" smtClean="0">
                <a:latin typeface="Monotype Corsiva" pitchFamily="66" charset="0"/>
              </a:rPr>
              <a:t>шею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Для холодного обертывания – бинты держат не более одного часа. Для </a:t>
            </a:r>
            <a:r>
              <a:rPr lang="ru-RU" dirty="0" err="1" smtClean="0">
                <a:latin typeface="Monotype Corsiva" pitchFamily="66" charset="0"/>
              </a:rPr>
              <a:t>антицеллюлитного</a:t>
            </a:r>
            <a:r>
              <a:rPr lang="ru-RU" dirty="0" smtClean="0">
                <a:latin typeface="Monotype Corsiva" pitchFamily="66" charset="0"/>
              </a:rPr>
              <a:t> – не более 35 минут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После применения смыть водой, желательно использовать </a:t>
            </a:r>
            <a:r>
              <a:rPr lang="ru-RU" dirty="0" smtClean="0">
                <a:latin typeface="Monotype Corsiva" pitchFamily="66" charset="0"/>
              </a:rPr>
              <a:t>сливки для </a:t>
            </a:r>
            <a:r>
              <a:rPr lang="ru-RU" smtClean="0">
                <a:latin typeface="Monotype Corsiva" pitchFamily="66" charset="0"/>
              </a:rPr>
              <a:t>тела</a:t>
            </a:r>
            <a:r>
              <a:rPr lang="ru-RU" smtClean="0">
                <a:latin typeface="Monotype Corsiva" pitchFamily="66" charset="0"/>
              </a:rPr>
              <a:t> </a:t>
            </a:r>
            <a:r>
              <a:rPr lang="ru-RU" smtClean="0">
                <a:latin typeface="Monotype Corsiva" pitchFamily="66" charset="0"/>
              </a:rPr>
              <a:t>Наслаждение.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Антицеллюлитная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сауна</a:t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dirty="0" smtClean="0"/>
              <a:t>Согревающие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dirty="0" smtClean="0">
                <a:latin typeface="Monotype Corsiva" pitchFamily="66" charset="0"/>
              </a:rPr>
              <a:t>100% Натуральный продукт - о</a:t>
            </a:r>
            <a:r>
              <a:rPr lang="ru-RU" dirty="0" smtClean="0">
                <a:latin typeface="Monotype Corsiva" pitchFamily="66" charset="0"/>
              </a:rPr>
              <a:t>сновным и единственным компонентом такого обертывания являются водоросли Ламинария. Их используют как цельные листы, так и молотые, путем замачивания предварительно их в воде. Основная задача такой процедуры – усилить циркуляцию крови, которая снижается при истощении запасов жизненно важных минералов, вызванном стрессами, неправильной диетой и загрязнением окружающей </a:t>
            </a:r>
          </a:p>
          <a:p>
            <a:pPr lvl="0">
              <a:buNone/>
            </a:pPr>
            <a:r>
              <a:rPr lang="ru-RU" b="1" dirty="0" smtClean="0">
                <a:latin typeface="Monotype Corsiva" pitchFamily="66" charset="0"/>
              </a:rPr>
              <a:t>Согревающее  обертывание </a:t>
            </a:r>
            <a:r>
              <a:rPr lang="ru-RU" dirty="0" smtClean="0">
                <a:latin typeface="Monotype Corsiva" pitchFamily="66" charset="0"/>
              </a:rPr>
              <a:t>способствует к расширению сосудов и улучшению работы кровеносной системы. Благодаря этому начинается уничтожение клеток жира, тем самым, избавляя организм от лишних килограммов и </a:t>
            </a:r>
            <a:r>
              <a:rPr lang="ru-RU" dirty="0" err="1" smtClean="0">
                <a:latin typeface="Monotype Corsiva" pitchFamily="66" charset="0"/>
              </a:rPr>
              <a:t>целлюлита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Антицеллюлитная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сауна</a:t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dirty="0" smtClean="0"/>
              <a:t>Согревающие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>
                <a:latin typeface="Monotype Corsiva" pitchFamily="66" charset="0"/>
              </a:rPr>
              <a:t>Основной компонент </a:t>
            </a:r>
            <a:r>
              <a:rPr lang="ru-RU" b="1" dirty="0" err="1" smtClean="0">
                <a:latin typeface="Monotype Corsiva" pitchFamily="66" charset="0"/>
              </a:rPr>
              <a:t>Антицеллюлитной</a:t>
            </a:r>
            <a:r>
              <a:rPr lang="ru-RU" b="1" dirty="0" smtClean="0">
                <a:latin typeface="Monotype Corsiva" pitchFamily="66" charset="0"/>
              </a:rPr>
              <a:t> сауны – бурые водоросли.</a:t>
            </a:r>
          </a:p>
          <a:p>
            <a:pPr lvl="0">
              <a:buNone/>
            </a:pPr>
            <a:r>
              <a:rPr lang="ru-RU" b="1" dirty="0" smtClean="0">
                <a:latin typeface="Monotype Corsiva" pitchFamily="66" charset="0"/>
              </a:rPr>
              <a:t>Для достижения максимального эффекта сауны в состав входит настойка из тонко подобранных  натуральных компонентов:</a:t>
            </a:r>
          </a:p>
          <a:p>
            <a:pPr marL="0" lvl="0" indent="0">
              <a:buNone/>
            </a:pPr>
            <a:r>
              <a:rPr lang="ru-RU" b="1" dirty="0" smtClean="0">
                <a:latin typeface="Monotype Corsiva" pitchFamily="66" charset="0"/>
              </a:rPr>
              <a:t>чабрец, донник белый,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кора дуба,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хмель,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пион,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солодка </a:t>
            </a:r>
            <a:r>
              <a:rPr lang="ru-RU" b="1" dirty="0" err="1" smtClean="0">
                <a:latin typeface="Monotype Corsiva" pitchFamily="66" charset="0"/>
              </a:rPr>
              <a:t>холмовая</a:t>
            </a:r>
            <a:r>
              <a:rPr lang="ru-RU" b="1" dirty="0" smtClean="0">
                <a:latin typeface="Monotype Corsiva" pitchFamily="66" charset="0"/>
              </a:rPr>
              <a:t>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мята перечная,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шалфей,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дягиль,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лапчатка,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бадан,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ромашка,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крапива,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мать-и-мачеха,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клеточный сок морской водоросли ламинария, Масла: сибирская пихта,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эвкалипт,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анис звёздчатый, </a:t>
            </a:r>
            <a:r>
              <a:rPr lang="ru-RU" b="1" dirty="0" err="1" smtClean="0">
                <a:latin typeface="Monotype Corsiva" pitchFamily="66" charset="0"/>
              </a:rPr>
              <a:t>камфора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В современном ритме жизни с </a:t>
            </a:r>
            <a:r>
              <a:rPr lang="ru-RU" dirty="0" smtClean="0">
                <a:latin typeface="Monotype Corsiva" pitchFamily="66" charset="0"/>
              </a:rPr>
              <a:t>бесконечными проблемами</a:t>
            </a:r>
            <a:r>
              <a:rPr lang="ru-RU" dirty="0">
                <a:latin typeface="Monotype Corsiva" pitchFamily="66" charset="0"/>
              </a:rPr>
              <a:t>, заботами и делами так важно найти время для себя, снять нервное напряжение, расслабиться и почувствовать прилив сил.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SPA-процедуры </a:t>
            </a:r>
            <a:r>
              <a:rPr lang="ru-RU" dirty="0">
                <a:latin typeface="Monotype Corsiva" pitchFamily="66" charset="0"/>
              </a:rPr>
              <a:t>– отличный способ побыть наедине с собой и вернуть душевную гармонию. С их помощью можно улучшить обмен веществ, работу кровеносной системы, вывести из организма токсины и шлаки, получить заряд бодрости и хорошего настроения.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Антицеллюлитная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сауна</a:t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dirty="0" smtClean="0"/>
              <a:t>Согревающие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800" b="1" dirty="0" smtClean="0">
                <a:latin typeface="Monotype Corsiva" pitchFamily="66" charset="0"/>
              </a:rPr>
              <a:t>Наилучший эффект процедуры обёртывания достигается в 3 этапа</a:t>
            </a:r>
            <a:r>
              <a:rPr lang="ru-RU" sz="3800" b="1" i="1" dirty="0" smtClean="0">
                <a:latin typeface="Monotype Corsiva" pitchFamily="66" charset="0"/>
              </a:rPr>
              <a:t>:</a:t>
            </a:r>
            <a:endParaRPr lang="ru-RU" sz="38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b="1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Этап 1:</a:t>
            </a:r>
            <a:r>
              <a:rPr lang="ru-RU" dirty="0" smtClean="0">
                <a:latin typeface="Monotype Corsiva" pitchFamily="66" charset="0"/>
              </a:rPr>
              <a:t> Очистка кожи, </a:t>
            </a:r>
            <a:r>
              <a:rPr lang="ru-RU" dirty="0" err="1" smtClean="0">
                <a:latin typeface="Monotype Corsiva" pitchFamily="66" charset="0"/>
              </a:rPr>
              <a:t>скрабирование</a:t>
            </a:r>
            <a:r>
              <a:rPr lang="ru-RU" dirty="0" smtClean="0">
                <a:latin typeface="Monotype Corsiva" pitchFamily="66" charset="0"/>
              </a:rPr>
              <a:t> с помощью </a:t>
            </a:r>
            <a:r>
              <a:rPr lang="ru-RU" dirty="0" err="1" smtClean="0">
                <a:latin typeface="Monotype Corsiva" pitchFamily="66" charset="0"/>
              </a:rPr>
              <a:t>Детокс-Гаммаж</a:t>
            </a:r>
            <a:r>
              <a:rPr lang="ru-RU" dirty="0" smtClean="0">
                <a:latin typeface="Monotype Corsiva" pitchFamily="66" charset="0"/>
              </a:rPr>
              <a:t> «Импульс» </a:t>
            </a:r>
            <a:r>
              <a:rPr lang="en-US" dirty="0" smtClean="0">
                <a:latin typeface="Monotype Corsiva" pitchFamily="66" charset="0"/>
              </a:rPr>
              <a:t>Vita</a:t>
            </a:r>
            <a:r>
              <a:rPr lang="ru-RU" dirty="0" smtClean="0">
                <a:latin typeface="Monotype Corsiva" pitchFamily="66" charset="0"/>
              </a:rPr>
              <a:t> Магия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Этап 2: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Антицеллюлитная</a:t>
            </a:r>
            <a:r>
              <a:rPr lang="ru-RU" dirty="0" smtClean="0">
                <a:latin typeface="Monotype Corsiva" pitchFamily="66" charset="0"/>
              </a:rPr>
              <a:t> сауна 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Этап 3:</a:t>
            </a:r>
            <a:r>
              <a:rPr lang="ru-RU" dirty="0" smtClean="0">
                <a:latin typeface="Monotype Corsiva" pitchFamily="66" charset="0"/>
              </a:rPr>
              <a:t> Увлажнение с нанесением сливок для тела «Наслаждение» </a:t>
            </a:r>
            <a:r>
              <a:rPr lang="en-US" dirty="0" smtClean="0">
                <a:latin typeface="Monotype Corsiva" pitchFamily="66" charset="0"/>
              </a:rPr>
              <a:t>Vita</a:t>
            </a:r>
            <a:r>
              <a:rPr lang="ru-RU" dirty="0" smtClean="0">
                <a:latin typeface="Monotype Corsiva" pitchFamily="66" charset="0"/>
              </a:rPr>
              <a:t> Магия.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spiritdayspa.hu/uploads/images/Testkezelesek/test%20tekercse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6499"/>
            <a:ext cx="9144000" cy="43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Антицеллюлитная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сауна</a:t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dirty="0" smtClean="0"/>
              <a:t>Согревающие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Monotype Corsiva" pitchFamily="66" charset="0"/>
              </a:rPr>
              <a:t>Каждая процедура направлена на  устранение нескольких сантиметров Вашего объемов, приданию коже здорового вида и шелковистости.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Упругость и эластичность</a:t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 smtClean="0"/>
              <a:t>Корректирующие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b="1" dirty="0" smtClean="0">
                <a:latin typeface="Monotype Corsiva" pitchFamily="66" charset="0"/>
              </a:rPr>
              <a:t>100% Натуральный продукт - о</a:t>
            </a:r>
            <a:r>
              <a:rPr lang="ru-RU" sz="2400" dirty="0" smtClean="0">
                <a:latin typeface="Monotype Corsiva" pitchFamily="66" charset="0"/>
              </a:rPr>
              <a:t>сновным и единственным компонентом такого обертывания являются водоросли Ламинария. Их используют как цельные листы, так и молотые, путем замачивания предварительно их в воде. Основная задача такой процедуры – усилить циркуляцию крови, которая снижается при истощении запасов жизненно важных минералов, вызванном стрессами, неправильной диетой и загрязнением окружающей </a:t>
            </a:r>
          </a:p>
          <a:p>
            <a:pPr lvl="0">
              <a:buNone/>
            </a:pPr>
            <a:r>
              <a:rPr lang="ru-RU" sz="2400" b="1" dirty="0" smtClean="0">
                <a:latin typeface="Monotype Corsiva" pitchFamily="66" charset="0"/>
              </a:rPr>
              <a:t>Корректирующие  обертывание  -</a:t>
            </a:r>
            <a:r>
              <a:rPr lang="ru-RU" sz="2400" dirty="0" smtClean="0">
                <a:latin typeface="Monotype Corsiva" pitchFamily="66" charset="0"/>
              </a:rPr>
              <a:t>усиливает энергетический обмен, улучшает </a:t>
            </a:r>
            <a:r>
              <a:rPr lang="ru-RU" sz="2400" dirty="0" err="1" smtClean="0">
                <a:latin typeface="Monotype Corsiva" pitchFamily="66" charset="0"/>
              </a:rPr>
              <a:t>микроциркуляцию</a:t>
            </a:r>
            <a:r>
              <a:rPr lang="ru-RU" sz="2400" dirty="0" smtClean="0">
                <a:latin typeface="Monotype Corsiva" pitchFamily="66" charset="0"/>
              </a:rPr>
              <a:t> крови, что способствует более активному сжиганию жиров, блокированных в жировых клетках кожи при </a:t>
            </a:r>
            <a:r>
              <a:rPr lang="ru-RU" sz="2400" dirty="0" err="1" smtClean="0">
                <a:latin typeface="Monotype Corsiva" pitchFamily="66" charset="0"/>
              </a:rPr>
              <a:t>целлюлите</a:t>
            </a:r>
            <a:r>
              <a:rPr lang="ru-RU" sz="2400" dirty="0" smtClean="0">
                <a:latin typeface="Monotype Corsiva" pitchFamily="66" charset="0"/>
              </a:rPr>
              <a:t>. В результате активно уменьшаются объёмы и выравнивается поверхность проблемных зон. Тонизирует кожу, не давая ей обвисать после похудения. Активные компоненты геля глубоко проникают в кожу и продолжают действовать длительное время даже после его удаления</a:t>
            </a:r>
          </a:p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Упругость и эластичность</a:t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 smtClean="0"/>
              <a:t>Корректирующие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b="1" dirty="0" smtClean="0">
                <a:latin typeface="Monotype Corsiva" pitchFamily="66" charset="0"/>
              </a:rPr>
              <a:t>Каждая процедура делает Вашу кожу мягкой, упругой  и подтянутой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79878" name="Picture 6" descr="http://iskiny.ru/wp-content/uploads/bandazhnoe-obyortyvanie-3-300x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63792"/>
            <a:ext cx="8064896" cy="400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Ароматерапия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ru-RU" sz="48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антистресс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 smtClean="0"/>
              <a:t>Расслабляющее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b="1" dirty="0" smtClean="0">
                <a:latin typeface="Monotype Corsiva" pitchFamily="66" charset="0"/>
              </a:rPr>
              <a:t>100% Натуральный продукт - о</a:t>
            </a:r>
            <a:r>
              <a:rPr lang="ru-RU" sz="2400" dirty="0" smtClean="0">
                <a:latin typeface="Monotype Corsiva" pitchFamily="66" charset="0"/>
              </a:rPr>
              <a:t>сновным и единственным компонентом такого обертывания являются водоросли Ламинария. Их используют как цельные листы, так и молотые, путем замачивания предварительно их в воде. Основная задача такой процедуры – усилить циркуляцию крови, которая снижается при истощении запасов жизненно важных минералов, вызванном стрессами, неправильной диетой и загрязнением окружающей </a:t>
            </a:r>
          </a:p>
          <a:p>
            <a:pPr>
              <a:buNone/>
            </a:pPr>
            <a:r>
              <a:rPr lang="ru-RU" sz="2400" b="1" dirty="0" smtClean="0">
                <a:latin typeface="Monotype Corsiva" pitchFamily="66" charset="0"/>
              </a:rPr>
              <a:t>Расслабляющее обертывание  - </a:t>
            </a:r>
            <a:r>
              <a:rPr lang="ru-RU" sz="2400" dirty="0" smtClean="0">
                <a:latin typeface="Monotype Corsiva" pitchFamily="66" charset="0"/>
              </a:rPr>
              <a:t>прекрасно устраняют стрессовые состояния, улучшают расположение духа и дарят прилив сил и энергии. Идеально подходит после применения </a:t>
            </a:r>
            <a:r>
              <a:rPr lang="ru-RU" sz="2400" dirty="0" err="1" smtClean="0">
                <a:latin typeface="Monotype Corsiva" pitchFamily="66" charset="0"/>
              </a:rPr>
              <a:t>пилинга</a:t>
            </a:r>
            <a:r>
              <a:rPr lang="ru-RU" sz="2400" dirty="0" smtClean="0">
                <a:latin typeface="Monotype Corsiva" pitchFamily="66" charset="0"/>
              </a:rPr>
              <a:t> для тела. Насыщает и тонизирует кожу. Оказывает быстрое укрепляющее действие на организм.  </a:t>
            </a:r>
          </a:p>
          <a:p>
            <a:pPr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 lvl="0">
              <a:buNone/>
            </a:pP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Ароматерапия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ru-RU" sz="4800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антистресс</a:t>
            </a:r>
            <a: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000" dirty="0" smtClean="0"/>
              <a:t>Расслабляющее обёртывание с эффектом после первого применения</a:t>
            </a:r>
            <a:endParaRPr lang="ru-RU" sz="4800" b="1" dirty="0" smtClean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Мягкая, гладкая кожа плюс отличное настроение для новых свершений!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294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4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50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52" name="Picture 8" descr="https://zlavomat.sgcdn.cz/images/t/2000/93/83/9383-4ddf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8723694" cy="360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marantovoe_mas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914756"/>
            <a:ext cx="4697338" cy="382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Амарантовое масло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6188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Наряду с клеточным соком Ламинарии в состав Сливок для тела </a:t>
            </a:r>
            <a:r>
              <a:rPr lang="en-US" sz="3600" b="1" dirty="0" smtClean="0">
                <a:latin typeface="Monotype Corsiva" pitchFamily="66" charset="0"/>
              </a:rPr>
              <a:t>Vita </a:t>
            </a:r>
            <a:r>
              <a:rPr lang="uk-UA" sz="3600" b="1" dirty="0" err="1" smtClean="0">
                <a:latin typeface="Monotype Corsiva" pitchFamily="66" charset="0"/>
              </a:rPr>
              <a:t>Магия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«</a:t>
            </a:r>
            <a:r>
              <a:rPr lang="ru-RU" sz="3600" b="1" dirty="0" smtClean="0">
                <a:latin typeface="Monotype Corsiva" pitchFamily="66" charset="0"/>
              </a:rPr>
              <a:t>Наслаждение» входит </a:t>
            </a:r>
            <a:r>
              <a:rPr lang="ru-RU" sz="4800" b="1" dirty="0" smtClean="0">
                <a:latin typeface="Monotype Corsiva" pitchFamily="66" charset="0"/>
              </a:rPr>
              <a:t>амарантовое масло.</a:t>
            </a: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такое амарант?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Бархатник, петушиный гребешок, щирица известны человеку еще со времен древних инков, а в последнее время - под одним названием, амарант. Его фиолетовые «метелки» можно заметить на клумбах и газонах, из муки пекут хлеб и печенье. А масло амаранта все чаще встречается в составе </a:t>
            </a:r>
            <a:r>
              <a:rPr lang="ru-RU" dirty="0" err="1">
                <a:latin typeface="Monotype Corsiva" pitchFamily="66" charset="0"/>
              </a:rPr>
              <a:t>бьюти-продуктов</a:t>
            </a:r>
            <a:r>
              <a:rPr lang="ru-RU" dirty="0">
                <a:latin typeface="Monotype Corsiva" pitchFamily="66" charset="0"/>
              </a:rPr>
              <a:t> для кожи и волос.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Название </a:t>
            </a:r>
            <a:r>
              <a:rPr lang="ru-RU" dirty="0">
                <a:latin typeface="Monotype Corsiva" pitchFamily="66" charset="0"/>
              </a:rPr>
              <a:t>«амарант» переводится как бессмертный. Косметика вечной жизни не обещает, но продлить молодость – запросто.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Откуда берут масло?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Monotype Corsiva" pitchFamily="66" charset="0"/>
              </a:rPr>
              <a:t>Амарантовое масло получают из всех частей растения, но в основном, из семян. Из нескольких </a:t>
            </a:r>
            <a:r>
              <a:rPr lang="ru-RU" sz="3600" dirty="0" smtClean="0">
                <a:latin typeface="Monotype Corsiva" pitchFamily="66" charset="0"/>
              </a:rPr>
              <a:t> доступных </a:t>
            </a:r>
            <a:r>
              <a:rPr lang="ru-RU" sz="3600" dirty="0">
                <a:latin typeface="Monotype Corsiva" pitchFamily="66" charset="0"/>
              </a:rPr>
              <a:t>методов экстракции, самый правильный – холодное прессование. Оно позволяет сохранить в масле наибольшую концентрацию полезных веществ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 полезно?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sz="4000" dirty="0">
                <a:latin typeface="Monotype Corsiva" pitchFamily="66" charset="0"/>
              </a:rPr>
              <a:t>Главный герой амарантового масла – </a:t>
            </a:r>
            <a:r>
              <a:rPr lang="ru-RU" sz="4000" b="1" u="sng" dirty="0" err="1">
                <a:latin typeface="Monotype Corsiva" pitchFamily="66" charset="0"/>
              </a:rPr>
              <a:t>сквален</a:t>
            </a:r>
            <a:r>
              <a:rPr lang="ru-RU" sz="4000" dirty="0">
                <a:latin typeface="Monotype Corsiva" pitchFamily="66" charset="0"/>
              </a:rPr>
              <a:t>. Это </a:t>
            </a:r>
            <a:r>
              <a:rPr lang="ru-RU" sz="4000" dirty="0" err="1">
                <a:latin typeface="Monotype Corsiva" pitchFamily="66" charset="0"/>
              </a:rPr>
              <a:t>антиоксидантное</a:t>
            </a:r>
            <a:r>
              <a:rPr lang="ru-RU" sz="4000" dirty="0">
                <a:latin typeface="Monotype Corsiva" pitchFamily="66" charset="0"/>
              </a:rPr>
              <a:t> вещество содержится в сальных железах кожи, от него зависит уровень ее увлажненности и эластичности. </a:t>
            </a:r>
          </a:p>
          <a:p>
            <a:pPr fontAlgn="t">
              <a:buNone/>
            </a:pPr>
            <a:r>
              <a:rPr lang="ru-RU" sz="4000" dirty="0">
                <a:latin typeface="Monotype Corsiva" pitchFamily="66" charset="0"/>
              </a:rPr>
              <a:t> </a:t>
            </a:r>
          </a:p>
        </p:txBody>
      </p:sp>
      <p:pic>
        <p:nvPicPr>
          <p:cNvPr id="4" name="Рисунок 3" descr="amara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5125" y="2636912"/>
            <a:ext cx="6238875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SPA-процедуры </a:t>
            </a:r>
            <a:r>
              <a:rPr lang="ru-RU" dirty="0">
                <a:latin typeface="Monotype Corsiva" pitchFamily="66" charset="0"/>
              </a:rPr>
              <a:t>оказывают положительное влияние на состояние кожи, возвращая ей утраченную упругость, повышают тонус и оказывают дополнительное увлажнение. Хотите почувствовать себя обновленным и энергичным человеком?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Тогда </a:t>
            </a:r>
            <a:r>
              <a:rPr lang="ru-RU" dirty="0">
                <a:latin typeface="Monotype Corsiva" pitchFamily="66" charset="0"/>
              </a:rPr>
              <a:t>SPA-процедуры – это то, что вам нужно!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C:\Users\orange_anastasiya\Pictures\уход за телом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817245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 полезно?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fontAlgn="t">
              <a:buNone/>
            </a:pPr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>
                <a:latin typeface="Monotype Corsiva" pitchFamily="66" charset="0"/>
              </a:rPr>
              <a:t>1931 году профессор </a:t>
            </a:r>
            <a:r>
              <a:rPr lang="ru-RU" dirty="0" err="1">
                <a:latin typeface="Monotype Corsiva" pitchFamily="66" charset="0"/>
              </a:rPr>
              <a:t>Цюрихского</a:t>
            </a:r>
            <a:r>
              <a:rPr lang="ru-RU" dirty="0">
                <a:latin typeface="Monotype Corsiva" pitchFamily="66" charset="0"/>
              </a:rPr>
              <a:t> университета, лауреат Нобелевской премии доктор </a:t>
            </a:r>
            <a:r>
              <a:rPr lang="ru-RU" dirty="0" err="1">
                <a:latin typeface="Monotype Corsiva" pitchFamily="66" charset="0"/>
              </a:rPr>
              <a:t>Клаур</a:t>
            </a:r>
            <a:r>
              <a:rPr lang="ru-RU" dirty="0">
                <a:latin typeface="Monotype Corsiva" pitchFamily="66" charset="0"/>
              </a:rPr>
              <a:t> доказал, что </a:t>
            </a:r>
            <a:r>
              <a:rPr lang="ru-RU" dirty="0" err="1">
                <a:latin typeface="Monotype Corsiva" pitchFamily="66" charset="0"/>
              </a:rPr>
              <a:t>сквален</a:t>
            </a:r>
            <a:r>
              <a:rPr lang="ru-RU" dirty="0">
                <a:latin typeface="Monotype Corsiva" pitchFamily="66" charset="0"/>
              </a:rPr>
              <a:t> высвобождает кислород и насыщая им органы и ткани.</a:t>
            </a:r>
          </a:p>
          <a:p>
            <a:pPr fontAlgn="t">
              <a:buNone/>
            </a:pPr>
            <a:r>
              <a:rPr lang="ru-RU" dirty="0">
                <a:latin typeface="Monotype Corsiva" pitchFamily="66" charset="0"/>
              </a:rPr>
              <a:t> Таким образом устраняется дефицит кислорода – одна из причин старения организма. </a:t>
            </a:r>
          </a:p>
          <a:p>
            <a:pPr fontAlgn="t">
              <a:buNone/>
            </a:pPr>
            <a:r>
              <a:rPr lang="ru-RU" dirty="0">
                <a:latin typeface="Monotype Corsiva" pitchFamily="66" charset="0"/>
              </a:rPr>
              <a:t>Долгое время </a:t>
            </a:r>
            <a:r>
              <a:rPr lang="ru-RU" dirty="0" err="1">
                <a:latin typeface="Monotype Corsiva" pitchFamily="66" charset="0"/>
              </a:rPr>
              <a:t>сквален</a:t>
            </a:r>
            <a:r>
              <a:rPr lang="ru-RU" dirty="0">
                <a:latin typeface="Monotype Corsiva" pitchFamily="66" charset="0"/>
              </a:rPr>
              <a:t> добывали исключительно из печени глубоководных акул (от лат. </a:t>
            </a:r>
            <a:r>
              <a:rPr lang="ru-RU" dirty="0" err="1">
                <a:latin typeface="Monotype Corsiva" pitchFamily="66" charset="0"/>
              </a:rPr>
              <a:t>squalus</a:t>
            </a:r>
            <a:r>
              <a:rPr lang="ru-RU" dirty="0">
                <a:latin typeface="Monotype Corsiva" pitchFamily="66" charset="0"/>
              </a:rPr>
              <a:t> - акула). Однако содержание </a:t>
            </a:r>
            <a:r>
              <a:rPr lang="ru-RU" dirty="0" err="1">
                <a:latin typeface="Monotype Corsiva" pitchFamily="66" charset="0"/>
              </a:rPr>
              <a:t>сквалена</a:t>
            </a:r>
            <a:r>
              <a:rPr lang="ru-RU" dirty="0">
                <a:latin typeface="Monotype Corsiva" pitchFamily="66" charset="0"/>
              </a:rPr>
              <a:t> в печени акулы всего 1,5%, в оливковом масле и того меньше. Зато в семенах амаранта - от 8% до 15%. Серьезный аргумент в пользу этого растения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 полезно?</a:t>
            </a:r>
            <a:endParaRPr lang="ru-RU" sz="40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886003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ru-RU" dirty="0">
                <a:latin typeface="Monotype Corsiva" pitchFamily="66" charset="0"/>
              </a:rPr>
              <a:t>Еще больше, чем </a:t>
            </a:r>
            <a:r>
              <a:rPr lang="ru-RU" dirty="0" err="1">
                <a:latin typeface="Monotype Corsiva" pitchFamily="66" charset="0"/>
              </a:rPr>
              <a:t>сквалена</a:t>
            </a:r>
            <a:r>
              <a:rPr lang="ru-RU" dirty="0">
                <a:latin typeface="Monotype Corsiva" pitchFamily="66" charset="0"/>
              </a:rPr>
              <a:t> в масле амаранта - омега-6. Этой полиненасыщенной жирной кислоты ровно половина. Она отвечает за восстановление кожи, заживление солнечных ожогов, рубцов, растяжек, порезов, </a:t>
            </a:r>
            <a:r>
              <a:rPr lang="ru-RU" dirty="0" err="1">
                <a:latin typeface="Monotype Corsiva" pitchFamily="66" charset="0"/>
              </a:rPr>
              <a:t>постакне</a:t>
            </a:r>
            <a:r>
              <a:rPr lang="ru-RU" dirty="0">
                <a:latin typeface="Monotype Corsiva" pitchFamily="66" charset="0"/>
              </a:rPr>
              <a:t>, экземы.</a:t>
            </a:r>
          </a:p>
          <a:p>
            <a:pPr fontAlgn="t">
              <a:buNone/>
            </a:pPr>
            <a:r>
              <a:rPr lang="ru-RU" dirty="0">
                <a:latin typeface="Monotype Corsiva" pitchFamily="66" charset="0"/>
              </a:rPr>
              <a:t>Последняя, но не по значению звезда этого масла - витамин Е. Причем, в такой форме, в какой его невозможно найти ни в одном другом растительном масле. Это еще один антиоксидант, эффективно защищающий организм от свободных </a:t>
            </a:r>
            <a:r>
              <a:rPr lang="ru-RU" dirty="0" smtClean="0">
                <a:latin typeface="Monotype Corsiva" pitchFamily="66" charset="0"/>
              </a:rPr>
              <a:t> радикалов.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Чем полезно?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dirty="0">
                <a:latin typeface="Monotype Corsiva" pitchFamily="66" charset="0"/>
              </a:rPr>
              <a:t>Применение чудесной выжимки для кожи лица и тела незаменимо для избавления от растяжек, следов от угревой сыпи или послеоперационных рубцов. Соединения, входящие в амарантовое масло, активизируют выработку коллагена и стимулируют рост новых клеток эпидермиса, постепенно заменяя рубцовую ткань. Амарантовое натуральное масло чудесно увлажняет и питает кожу, сохраняет ее молодость и упругость</a:t>
            </a:r>
            <a:r>
              <a:rPr lang="ru-RU" sz="3400" dirty="0" smtClean="0">
                <a:latin typeface="Monotype Corsiva" pitchFamily="66" charset="0"/>
              </a:rPr>
              <a:t>.</a:t>
            </a:r>
            <a:endParaRPr lang="ru-RU" sz="34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msf7d602044df2c3c6c591cf5aec7d79cec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4857" y="0"/>
            <a:ext cx="45691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fontAlgn="t"/>
            <a:r>
              <a:rPr lang="ru-RU" sz="36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Кому нужно?</a:t>
            </a:r>
            <a:br>
              <a:rPr lang="ru-RU" sz="36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Всем!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Масло амаранта справляется с любыми проблемами кожи.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4464496" cy="3949899"/>
          </a:xfrm>
        </p:spPr>
        <p:txBody>
          <a:bodyPr numCol="1">
            <a:noAutofit/>
          </a:bodyPr>
          <a:lstStyle/>
          <a:p>
            <a:pPr fontAlgn="t">
              <a:buNone/>
            </a:pPr>
            <a:r>
              <a:rPr lang="ru-RU" sz="2800" b="1" dirty="0" smtClean="0">
                <a:latin typeface="Monotype Corsiva" pitchFamily="66" charset="0"/>
              </a:rPr>
              <a:t>1</a:t>
            </a:r>
            <a:r>
              <a:rPr lang="ru-RU" sz="2800" b="1" dirty="0">
                <a:latin typeface="Monotype Corsiva" pitchFamily="66" charset="0"/>
              </a:rPr>
              <a:t>.</a:t>
            </a:r>
            <a:r>
              <a:rPr lang="ru-RU" sz="2800" dirty="0">
                <a:latin typeface="Monotype Corsiva" pitchFamily="66" charset="0"/>
              </a:rPr>
              <a:t> Чувствительность.</a:t>
            </a:r>
          </a:p>
          <a:p>
            <a:pPr fontAlgn="t">
              <a:buNone/>
            </a:pPr>
            <a:r>
              <a:rPr lang="ru-RU" sz="2800" b="1" dirty="0">
                <a:latin typeface="Monotype Corsiva" pitchFamily="66" charset="0"/>
              </a:rPr>
              <a:t>2.</a:t>
            </a:r>
            <a:r>
              <a:rPr lang="ru-RU" sz="2800" dirty="0">
                <a:latin typeface="Monotype Corsiva" pitchFamily="66" charset="0"/>
              </a:rPr>
              <a:t> Воспаления.</a:t>
            </a:r>
          </a:p>
          <a:p>
            <a:pPr fontAlgn="t">
              <a:buNone/>
            </a:pPr>
            <a:r>
              <a:rPr lang="ru-RU" sz="2800" b="1" dirty="0">
                <a:latin typeface="Monotype Corsiva" pitchFamily="66" charset="0"/>
              </a:rPr>
              <a:t>3.</a:t>
            </a:r>
            <a:r>
              <a:rPr lang="ru-RU" sz="2800" dirty="0">
                <a:latin typeface="Monotype Corsiva" pitchFamily="66" charset="0"/>
              </a:rPr>
              <a:t> Сухость.</a:t>
            </a:r>
          </a:p>
          <a:p>
            <a:pPr fontAlgn="t">
              <a:buNone/>
            </a:pPr>
            <a:r>
              <a:rPr lang="ru-RU" sz="2800" b="1" dirty="0">
                <a:latin typeface="Monotype Corsiva" pitchFamily="66" charset="0"/>
              </a:rPr>
              <a:t>4.</a:t>
            </a:r>
            <a:r>
              <a:rPr lang="ru-RU" sz="2800" dirty="0">
                <a:latin typeface="Monotype Corsiva" pitchFamily="66" charset="0"/>
              </a:rPr>
              <a:t> Морщины.</a:t>
            </a:r>
          </a:p>
          <a:p>
            <a:pPr fontAlgn="t">
              <a:buNone/>
            </a:pPr>
            <a:r>
              <a:rPr lang="ru-RU" sz="2800" b="1" dirty="0">
                <a:latin typeface="Monotype Corsiva" pitchFamily="66" charset="0"/>
              </a:rPr>
              <a:t>5.</a:t>
            </a:r>
            <a:r>
              <a:rPr lang="ru-RU" sz="2800" dirty="0">
                <a:latin typeface="Monotype Corsiva" pitchFamily="66" charset="0"/>
              </a:rPr>
              <a:t> Пигментация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  <a:p>
            <a:pPr fontAlgn="t">
              <a:buNone/>
            </a:pPr>
            <a:r>
              <a:rPr lang="ru-RU" sz="2800" b="1" dirty="0" smtClean="0">
                <a:latin typeface="Monotype Corsiva" pitchFamily="66" charset="0"/>
              </a:rPr>
              <a:t>6</a:t>
            </a:r>
            <a:r>
              <a:rPr lang="ru-RU" sz="2800" b="1" dirty="0">
                <a:latin typeface="Monotype Corsiva" pitchFamily="66" charset="0"/>
              </a:rPr>
              <a:t>.</a:t>
            </a:r>
            <a:r>
              <a:rPr lang="ru-RU" sz="2800" dirty="0">
                <a:latin typeface="Monotype Corsiva" pitchFamily="66" charset="0"/>
              </a:rPr>
              <a:t> Потеря упругости.</a:t>
            </a:r>
          </a:p>
          <a:p>
            <a:pPr fontAlgn="t">
              <a:buNone/>
            </a:pPr>
            <a:r>
              <a:rPr lang="ru-RU" sz="2800" b="1" dirty="0">
                <a:latin typeface="Monotype Corsiva" pitchFamily="66" charset="0"/>
              </a:rPr>
              <a:t>7.</a:t>
            </a:r>
            <a:r>
              <a:rPr lang="ru-RU" sz="2800" dirty="0">
                <a:latin typeface="Monotype Corsiva" pitchFamily="66" charset="0"/>
              </a:rPr>
              <a:t> </a:t>
            </a:r>
            <a:r>
              <a:rPr lang="ru-RU" sz="2800" dirty="0" err="1">
                <a:latin typeface="Monotype Corsiva" pitchFamily="66" charset="0"/>
              </a:rPr>
              <a:t>Стрии</a:t>
            </a:r>
            <a:endParaRPr lang="ru-RU" sz="2800" dirty="0">
              <a:latin typeface="Monotype Corsiva" pitchFamily="66" charset="0"/>
            </a:endParaRPr>
          </a:p>
          <a:p>
            <a:pPr fontAlgn="t">
              <a:buNone/>
            </a:pPr>
            <a:r>
              <a:rPr lang="ru-RU" sz="2800" b="1" dirty="0">
                <a:latin typeface="Monotype Corsiva" pitchFamily="66" charset="0"/>
              </a:rPr>
              <a:t>8.</a:t>
            </a:r>
            <a:r>
              <a:rPr lang="ru-RU" sz="2800" dirty="0">
                <a:latin typeface="Monotype Corsiva" pitchFamily="66" charset="0"/>
              </a:rPr>
              <a:t> </a:t>
            </a:r>
            <a:r>
              <a:rPr lang="ru-RU" sz="2800" dirty="0" err="1">
                <a:latin typeface="Monotype Corsiva" pitchFamily="66" charset="0"/>
              </a:rPr>
              <a:t>Целлюлит</a:t>
            </a:r>
            <a:r>
              <a:rPr lang="ru-RU" sz="2800" dirty="0">
                <a:latin typeface="Monotype Corsiva" pitchFamily="66" charset="0"/>
              </a:rPr>
              <a:t>.</a:t>
            </a:r>
          </a:p>
          <a:p>
            <a:pPr fontAlgn="t">
              <a:buNone/>
            </a:pPr>
            <a:r>
              <a:rPr lang="ru-RU" sz="2800" b="1" dirty="0">
                <a:latin typeface="Monotype Corsiva" pitchFamily="66" charset="0"/>
              </a:rPr>
              <a:t>9.</a:t>
            </a:r>
            <a:r>
              <a:rPr lang="ru-RU" sz="2800" dirty="0">
                <a:latin typeface="Monotype Corsiva" pitchFamily="66" charset="0"/>
              </a:rPr>
              <a:t> Выпадение волос.</a:t>
            </a:r>
          </a:p>
          <a:p>
            <a:pPr fontAlgn="t">
              <a:buNone/>
            </a:pPr>
            <a:r>
              <a:rPr lang="ru-RU" sz="2800" b="1" dirty="0">
                <a:latin typeface="Monotype Corsiva" pitchFamily="66" charset="0"/>
              </a:rPr>
              <a:t>10.</a:t>
            </a:r>
            <a:r>
              <a:rPr lang="ru-RU" sz="2800" dirty="0">
                <a:latin typeface="Monotype Corsiva" pitchFamily="66" charset="0"/>
              </a:rPr>
              <a:t> Ломкость ногтей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Какой эффект </a:t>
            </a:r>
            <a:r>
              <a:rPr lang="ru-RU" sz="36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?</a:t>
            </a:r>
            <a:endParaRPr lang="ru-RU" sz="3600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lvl="0" fontAlgn="base">
              <a:buNone/>
            </a:pPr>
            <a:r>
              <a:rPr lang="ru-RU" dirty="0">
                <a:latin typeface="Monotype Corsiva" pitchFamily="66" charset="0"/>
              </a:rPr>
              <a:t>Зрелая, уставшая кожа стала выглядеть бодрее, исчезли мелкие морщинки, она словно наполнилась изнутри влагой – разгладилась и помолодела на пару-тройку лет.</a:t>
            </a:r>
          </a:p>
          <a:p>
            <a:pPr lvl="0" fontAlgn="base">
              <a:buNone/>
            </a:pPr>
            <a:r>
              <a:rPr lang="ru-RU" dirty="0">
                <a:latin typeface="Monotype Corsiva" pitchFamily="66" charset="0"/>
              </a:rPr>
              <a:t>Исчезло шелушение и раздражение кожи, холодный зимний ветер уже не вызывает такого дискомфорта.</a:t>
            </a:r>
          </a:p>
          <a:p>
            <a:pPr lvl="0" fontAlgn="base">
              <a:buNone/>
            </a:pPr>
            <a:r>
              <a:rPr lang="ru-RU" dirty="0">
                <a:latin typeface="Monotype Corsiva" pitchFamily="66" charset="0"/>
              </a:rPr>
              <a:t>Грубые участки смягчились и приобрели нежность.</a:t>
            </a:r>
          </a:p>
          <a:p>
            <a:pPr lvl="0" fontAlgn="base">
              <a:buNone/>
            </a:pPr>
            <a:r>
              <a:rPr lang="ru-RU" dirty="0">
                <a:latin typeface="Monotype Corsiva" pitchFamily="66" charset="0"/>
              </a:rPr>
              <a:t>Исчезли проявления дерматологических заболеваний – экземы, псориаза, герпеса.</a:t>
            </a:r>
          </a:p>
          <a:p>
            <a:pPr lvl="0" fontAlgn="base">
              <a:buNone/>
            </a:pPr>
            <a:r>
              <a:rPr lang="ru-RU" dirty="0">
                <a:latin typeface="Monotype Corsiva" pitchFamily="66" charset="0"/>
              </a:rPr>
              <a:t>Улучшился тон кожи, стал более ровным и свежим.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Амарантовое масло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Итак,  </a:t>
            </a:r>
            <a:r>
              <a:rPr lang="ru-RU" b="1" i="1" dirty="0">
                <a:latin typeface="Monotype Corsiva" pitchFamily="66" charset="0"/>
              </a:rPr>
              <a:t>Амарантовое масло для кожи</a:t>
            </a:r>
            <a:r>
              <a:rPr lang="ru-RU" dirty="0">
                <a:latin typeface="Monotype Corsiva" pitchFamily="66" charset="0"/>
              </a:rPr>
              <a:t> считается основным питательным веществом. Благодаря процессам синтеза кожа быстро восстанавливается, приобретает упругость, выглядит значительно моложе.</a:t>
            </a:r>
          </a:p>
          <a:p>
            <a:pPr fontAlgn="base">
              <a:buNone/>
            </a:pPr>
            <a:r>
              <a:rPr lang="ru-RU" dirty="0">
                <a:latin typeface="Monotype Corsiva" pitchFamily="66" charset="0"/>
              </a:rPr>
              <a:t>Микроэлемент </a:t>
            </a:r>
            <a:r>
              <a:rPr lang="ru-RU" dirty="0" err="1">
                <a:latin typeface="Monotype Corsiva" pitchFamily="66" charset="0"/>
              </a:rPr>
              <a:t>сквален</a:t>
            </a:r>
            <a:r>
              <a:rPr lang="ru-RU" dirty="0">
                <a:latin typeface="Monotype Corsiva" pitchFamily="66" charset="0"/>
              </a:rPr>
              <a:t> обогащает кожу кислородом. Именно поэтому специалисты настоятельно советуют использовать </a:t>
            </a:r>
            <a:r>
              <a:rPr lang="ru-RU" b="1" i="1" dirty="0">
                <a:latin typeface="Monotype Corsiva" pitchFamily="66" charset="0"/>
              </a:rPr>
              <a:t>амарантовое масло. </a:t>
            </a:r>
            <a:r>
              <a:rPr lang="ru-RU" dirty="0">
                <a:latin typeface="Monotype Corsiva" pitchFamily="66" charset="0"/>
              </a:rPr>
              <a:t> Оно способно уничтожить многие бактерии, которые раздражают верхний кожный покров, насыщает клетки витамином </a:t>
            </a:r>
            <a:r>
              <a:rPr lang="en-US" dirty="0">
                <a:latin typeface="Monotype Corsiva" pitchFamily="66" charset="0"/>
              </a:rPr>
              <a:t>D</a:t>
            </a:r>
            <a:r>
              <a:rPr lang="ru-RU" dirty="0">
                <a:latin typeface="Monotype Corsiva" pitchFamily="66" charset="0"/>
              </a:rPr>
              <a:t>, что способствует быстрой регенерации.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Амарантовое масло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>
                <a:latin typeface="Monotype Corsiva" pitchFamily="66" charset="0"/>
              </a:rPr>
              <a:t>амаранте имеется повышенное содержание рутина и </a:t>
            </a:r>
            <a:r>
              <a:rPr lang="ru-RU" dirty="0" err="1">
                <a:latin typeface="Monotype Corsiva" pitchFamily="66" charset="0"/>
              </a:rPr>
              <a:t>каротиноидов</a:t>
            </a:r>
            <a:r>
              <a:rPr lang="ru-RU" dirty="0">
                <a:latin typeface="Monotype Corsiva" pitchFamily="66" charset="0"/>
              </a:rPr>
              <a:t>, которые заставляют организм более активно укреплять свой иммунитет. Так, </a:t>
            </a:r>
            <a:r>
              <a:rPr lang="ru-RU" dirty="0" err="1">
                <a:latin typeface="Monotype Corsiva" pitchFamily="66" charset="0"/>
              </a:rPr>
              <a:t>рутозид</a:t>
            </a:r>
            <a:r>
              <a:rPr lang="ru-RU" dirty="0">
                <a:latin typeface="Monotype Corsiva" pitchFamily="66" charset="0"/>
              </a:rPr>
              <a:t> способствует защите сосудистой системы от разрушения, является активным элементом, который понижает процесс свертывания крови, а также увеличивает эластичность мелких капилляров. Именно поэтому при варикозных заболеваниях, </a:t>
            </a:r>
            <a:r>
              <a:rPr lang="ru-RU" dirty="0" err="1">
                <a:latin typeface="Monotype Corsiva" pitchFamily="66" charset="0"/>
              </a:rPr>
              <a:t>посттромбических</a:t>
            </a:r>
            <a:r>
              <a:rPr lang="ru-RU" dirty="0">
                <a:latin typeface="Monotype Corsiva" pitchFamily="66" charset="0"/>
              </a:rPr>
              <a:t> синдромах и травмах медики назначают </a:t>
            </a:r>
            <a:r>
              <a:rPr lang="ru-RU" b="1" i="1" dirty="0">
                <a:latin typeface="Monotype Corsiva" pitchFamily="66" charset="0"/>
              </a:rPr>
              <a:t>амарантовое масло для тела</a:t>
            </a:r>
            <a:r>
              <a:rPr lang="ru-RU" dirty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Показания к применению </a:t>
            </a:r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Комплекса  </a:t>
            </a:r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излишние </a:t>
            </a:r>
            <a:r>
              <a:rPr lang="ru-RU" dirty="0">
                <a:latin typeface="Monotype Corsiva" pitchFamily="66" charset="0"/>
              </a:rPr>
              <a:t>жировые отложения и, соответственно, излишние килограммы;</a:t>
            </a:r>
          </a:p>
          <a:p>
            <a:r>
              <a:rPr lang="ru-RU" dirty="0">
                <a:latin typeface="Monotype Corsiva" pitchFamily="66" charset="0"/>
              </a:rPr>
              <a:t>наличие </a:t>
            </a:r>
            <a:r>
              <a:rPr lang="ru-RU" b="1" u="sng" dirty="0">
                <a:latin typeface="Monotype Corsiva" pitchFamily="66" charset="0"/>
              </a:rPr>
              <a:t>признаков </a:t>
            </a:r>
            <a:r>
              <a:rPr lang="ru-RU" b="1" u="sng" dirty="0" err="1">
                <a:latin typeface="Monotype Corsiva" pitchFamily="66" charset="0"/>
              </a:rPr>
              <a:t>целлюлита</a:t>
            </a:r>
            <a:r>
              <a:rPr lang="ru-RU" dirty="0">
                <a:latin typeface="Monotype Corsiva" pitchFamily="66" charset="0"/>
              </a:rPr>
              <a:t> любой степени;</a:t>
            </a:r>
          </a:p>
          <a:p>
            <a:r>
              <a:rPr lang="ru-RU" dirty="0">
                <a:latin typeface="Monotype Corsiva" pitchFamily="66" charset="0"/>
              </a:rPr>
              <a:t>пониженный  тургор кожи после беременности и наличие растяжек;</a:t>
            </a:r>
          </a:p>
          <a:p>
            <a:r>
              <a:rPr lang="ru-RU" dirty="0">
                <a:latin typeface="Monotype Corsiva" pitchFamily="66" charset="0"/>
              </a:rPr>
              <a:t>для очистки подкожных слоев и всего организма от токсинов;</a:t>
            </a:r>
          </a:p>
          <a:p>
            <a:r>
              <a:rPr lang="ru-RU" dirty="0">
                <a:latin typeface="Monotype Corsiva" pitchFamily="66" charset="0"/>
              </a:rPr>
              <a:t> увядающая, возрастная кожа;</a:t>
            </a:r>
          </a:p>
          <a:p>
            <a:r>
              <a:rPr lang="ru-RU" dirty="0">
                <a:latin typeface="Monotype Corsiva" pitchFamily="66" charset="0"/>
              </a:rPr>
              <a:t>регуляция  деятельности  сальных желез, как при сухой, так и при жирной коже;</a:t>
            </a:r>
          </a:p>
          <a:p>
            <a:r>
              <a:rPr lang="ru-RU" dirty="0">
                <a:latin typeface="Monotype Corsiva" pitchFamily="66" charset="0"/>
              </a:rPr>
              <a:t> усталость и плохое настроение.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range_anastasiya\Pictures\уход за телом\слив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88443"/>
            <a:ext cx="6477000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Результаты  после проведения </a:t>
            </a:r>
            <a:r>
              <a:rPr lang="en-US" sz="49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SPA </a:t>
            </a:r>
            <a:r>
              <a:rPr lang="ru-RU" sz="4900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Комплекса </a:t>
            </a:r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r>
              <a:rPr lang="ru-RU" sz="3900" dirty="0" smtClean="0">
                <a:latin typeface="Monotype Corsiva" pitchFamily="66" charset="0"/>
              </a:rPr>
              <a:t>расщепление </a:t>
            </a:r>
            <a:r>
              <a:rPr lang="ru-RU" sz="3900" dirty="0">
                <a:latin typeface="Monotype Corsiva" pitchFamily="66" charset="0"/>
              </a:rPr>
              <a:t>жира в подкожной жировой клетчатке;</a:t>
            </a:r>
          </a:p>
          <a:p>
            <a:r>
              <a:rPr lang="ru-RU" sz="3900" dirty="0">
                <a:latin typeface="Monotype Corsiva" pitchFamily="66" charset="0"/>
              </a:rPr>
              <a:t>активизация обновления эпидермиса;</a:t>
            </a:r>
          </a:p>
          <a:p>
            <a:r>
              <a:rPr lang="ru-RU" sz="3900" dirty="0">
                <a:latin typeface="Monotype Corsiva" pitchFamily="66" charset="0"/>
              </a:rPr>
              <a:t>удаление избытка тканевой жидкости;</a:t>
            </a:r>
          </a:p>
          <a:p>
            <a:r>
              <a:rPr lang="ru-RU" sz="3900" dirty="0">
                <a:latin typeface="Monotype Corsiva" pitchFamily="66" charset="0"/>
              </a:rPr>
              <a:t>восстановление эластичности и упругости кожи;</a:t>
            </a:r>
          </a:p>
          <a:p>
            <a:r>
              <a:rPr lang="ru-RU" sz="3900" dirty="0">
                <a:latin typeface="Monotype Corsiva" pitchFamily="66" charset="0"/>
              </a:rPr>
              <a:t>уменьшение проявлений </a:t>
            </a:r>
            <a:r>
              <a:rPr lang="ru-RU" sz="3900" dirty="0" err="1">
                <a:latin typeface="Monotype Corsiva" pitchFamily="66" charset="0"/>
              </a:rPr>
              <a:t>целлюлита</a:t>
            </a:r>
            <a:r>
              <a:rPr lang="ru-RU" sz="3900" dirty="0">
                <a:latin typeface="Monotype Corsiva" pitchFamily="66" charset="0"/>
              </a:rPr>
              <a:t>;</a:t>
            </a:r>
          </a:p>
          <a:p>
            <a:r>
              <a:rPr lang="ru-RU" sz="3900" dirty="0">
                <a:latin typeface="Monotype Corsiva" pitchFamily="66" charset="0"/>
              </a:rPr>
              <a:t>выведение токсинов из кожи;</a:t>
            </a:r>
          </a:p>
          <a:p>
            <a:r>
              <a:rPr lang="ru-RU" sz="3900" dirty="0">
                <a:latin typeface="Monotype Corsiva" pitchFamily="66" charset="0"/>
              </a:rPr>
              <a:t>расслабление организма.</a:t>
            </a:r>
          </a:p>
          <a:p>
            <a:r>
              <a:rPr lang="ru-RU" sz="3900" dirty="0" smtClean="0">
                <a:latin typeface="Monotype Corsiva" pitchFamily="66" charset="0"/>
              </a:rPr>
              <a:t>укрепление </a:t>
            </a:r>
            <a:r>
              <a:rPr lang="ru-RU" sz="3900" dirty="0">
                <a:latin typeface="Monotype Corsiva" pitchFamily="66" charset="0"/>
              </a:rPr>
              <a:t>иммунитета</a:t>
            </a:r>
          </a:p>
          <a:p>
            <a:r>
              <a:rPr lang="ru-RU" sz="3900" dirty="0" smtClean="0">
                <a:latin typeface="Monotype Corsiva" pitchFamily="66" charset="0"/>
              </a:rPr>
              <a:t>снятие </a:t>
            </a:r>
            <a:r>
              <a:rPr lang="ru-RU" sz="3900" dirty="0">
                <a:latin typeface="Monotype Corsiva" pitchFamily="66" charset="0"/>
              </a:rPr>
              <a:t>стресса</a:t>
            </a:r>
          </a:p>
          <a:p>
            <a:r>
              <a:rPr lang="ru-RU" sz="3900" dirty="0" smtClean="0">
                <a:latin typeface="Monotype Corsiva" pitchFamily="66" charset="0"/>
              </a:rPr>
              <a:t>улучшение </a:t>
            </a:r>
            <a:r>
              <a:rPr lang="ru-RU" sz="3900" dirty="0">
                <a:latin typeface="Monotype Corsiva" pitchFamily="66" charset="0"/>
              </a:rPr>
              <a:t>настроения</a:t>
            </a:r>
          </a:p>
          <a:p>
            <a:r>
              <a:rPr lang="ru-RU" sz="3900" dirty="0">
                <a:latin typeface="Monotype Corsiva" pitchFamily="66" charset="0"/>
              </a:rPr>
              <a:t>активизация жизненной энергии</a:t>
            </a:r>
          </a:p>
          <a:p>
            <a:r>
              <a:rPr lang="ru-RU" sz="3900" dirty="0">
                <a:latin typeface="Monotype Corsiva" pitchFamily="66" charset="0"/>
              </a:rPr>
              <a:t>общее оздоровление организма</a:t>
            </a:r>
          </a:p>
          <a:p>
            <a:endParaRPr lang="ru-RU" dirty="0"/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  </a:t>
            </a:r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Monotype Corsiva" pitchFamily="66" charset="0"/>
              </a:rPr>
              <a:t>SPA </a:t>
            </a:r>
            <a:r>
              <a:rPr lang="ru-RU" b="1" dirty="0" smtClean="0">
                <a:latin typeface="Monotype Corsiva" pitchFamily="66" charset="0"/>
              </a:rPr>
              <a:t>Комплекс </a:t>
            </a:r>
            <a:r>
              <a:rPr lang="en-US" b="1" dirty="0" smtClean="0">
                <a:latin typeface="Monotype Corsiva" pitchFamily="66" charset="0"/>
              </a:rPr>
              <a:t>Vita </a:t>
            </a:r>
            <a:r>
              <a:rPr lang="ru-RU" b="1" dirty="0" smtClean="0">
                <a:latin typeface="Monotype Corsiva" pitchFamily="66" charset="0"/>
              </a:rPr>
              <a:t>Магия </a:t>
            </a:r>
            <a:r>
              <a:rPr lang="ru-RU" dirty="0" smtClean="0">
                <a:latin typeface="Monotype Corsiva" pitchFamily="66" charset="0"/>
              </a:rPr>
              <a:t>состоит из 6 средств по уходу за кожей тела:</a:t>
            </a:r>
          </a:p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Импульс, Преображение и Наслаждение</a:t>
            </a:r>
          </a:p>
          <a:p>
            <a:pPr algn="ctr">
              <a:buNone/>
            </a:pP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Антицеллюлитная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сауна</a:t>
            </a:r>
          </a:p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Упругость и эластичность </a:t>
            </a:r>
          </a:p>
          <a:p>
            <a:pPr algn="ctr">
              <a:buNone/>
            </a:pP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Ароматерапия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антистресс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Их можно использовать отдельно, но наилучший </a:t>
            </a:r>
            <a:r>
              <a:rPr lang="ru-RU" dirty="0">
                <a:latin typeface="Monotype Corsiva" pitchFamily="66" charset="0"/>
              </a:rPr>
              <a:t>эффект достигается при совместном  использовании продуктов серии </a:t>
            </a:r>
            <a:r>
              <a:rPr lang="en-US" b="1" dirty="0">
                <a:latin typeface="Monotype Corsiva" pitchFamily="66" charset="0"/>
              </a:rPr>
              <a:t>SPA </a:t>
            </a:r>
            <a:r>
              <a:rPr lang="ru-RU" b="1" dirty="0">
                <a:latin typeface="Monotype Corsiva" pitchFamily="66" charset="0"/>
              </a:rPr>
              <a:t>Комплекс </a:t>
            </a:r>
            <a:r>
              <a:rPr lang="en-US" b="1" dirty="0">
                <a:latin typeface="Monotype Corsiva" pitchFamily="66" charset="0"/>
              </a:rPr>
              <a:t>Vita </a:t>
            </a:r>
            <a:r>
              <a:rPr lang="ru-RU" b="1" dirty="0" smtClean="0">
                <a:latin typeface="Monotype Corsiva" pitchFamily="66" charset="0"/>
              </a:rPr>
              <a:t>Магия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Именно так рекомендуют специалисты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«Изюминка» </a:t>
            </a:r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Комплекса 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6764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Основные действующие  компоненты серии </a:t>
            </a:r>
          </a:p>
          <a:p>
            <a:pPr algn="ctr">
              <a:buNone/>
            </a:pPr>
            <a:r>
              <a:rPr lang="en-US" b="1" dirty="0" smtClean="0">
                <a:latin typeface="Monotype Corsiva" pitchFamily="66" charset="0"/>
              </a:rPr>
              <a:t>Vita </a:t>
            </a:r>
            <a:r>
              <a:rPr lang="uk-UA" b="1" dirty="0" err="1" smtClean="0">
                <a:latin typeface="Monotype Corsiva" pitchFamily="66" charset="0"/>
              </a:rPr>
              <a:t>Магия</a:t>
            </a:r>
            <a:r>
              <a:rPr lang="uk-UA" b="1" dirty="0" smtClean="0">
                <a:latin typeface="Monotype Corsiva" pitchFamily="66" charset="0"/>
              </a:rPr>
              <a:t> – </a:t>
            </a:r>
          </a:p>
          <a:p>
            <a:pPr algn="ctr">
              <a:buNone/>
            </a:pPr>
            <a:r>
              <a:rPr lang="uk-UA" b="1" dirty="0" err="1" smtClean="0">
                <a:latin typeface="Monotype Corsiva" pitchFamily="66" charset="0"/>
              </a:rPr>
              <a:t>Бурая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водоросль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Ламинария</a:t>
            </a:r>
            <a:r>
              <a:rPr lang="uk-UA" b="1" dirty="0" smtClean="0"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dirty="0" err="1" smtClean="0">
                <a:latin typeface="Monotype Corsiva" pitchFamily="66" charset="0"/>
              </a:rPr>
              <a:t>Laminaria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Japonica</a:t>
            </a:r>
            <a:r>
              <a:rPr lang="ru-RU" dirty="0" smtClean="0">
                <a:latin typeface="Monotype Corsiva" pitchFamily="66" charset="0"/>
              </a:rPr>
              <a:t> и </a:t>
            </a:r>
            <a:r>
              <a:rPr lang="ru-RU" sz="5400" b="1" dirty="0" smtClean="0">
                <a:latin typeface="Monotype Corsiva" pitchFamily="66" charset="0"/>
              </a:rPr>
              <a:t>Амарант</a:t>
            </a:r>
            <a:endParaRPr lang="ru-RU" sz="5400" b="1" dirty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4" name="Рисунок 3" descr="Laminariya-v-vode-1024x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7008"/>
            <a:ext cx="9144000" cy="321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ИМПУЛЬС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err="1">
                <a:latin typeface="Monotype Corsiva" pitchFamily="66" charset="0"/>
              </a:rPr>
              <a:t>Детокс-Гоммаж</a:t>
            </a:r>
            <a:r>
              <a:rPr lang="ru-RU" dirty="0">
                <a:latin typeface="Monotype Corsiva" pitchFamily="66" charset="0"/>
              </a:rPr>
              <a:t> для глубокого очищения кожи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Monotype Corsiva" pitchFamily="66" charset="0"/>
              </a:rPr>
              <a:t>Нежная очистка и тонизирующий </a:t>
            </a:r>
            <a:r>
              <a:rPr lang="ru-RU" dirty="0" smtClean="0">
                <a:latin typeface="Monotype Corsiva" pitchFamily="66" charset="0"/>
              </a:rPr>
              <a:t>эффект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Упругие </a:t>
            </a:r>
            <a:r>
              <a:rPr lang="ru-RU" b="1" dirty="0">
                <a:latin typeface="Monotype Corsiva" pitchFamily="66" charset="0"/>
              </a:rPr>
              <a:t>полимерные частицы</a:t>
            </a:r>
            <a:r>
              <a:rPr lang="ru-RU" dirty="0">
                <a:latin typeface="Monotype Corsiva" pitchFamily="66" charset="0"/>
              </a:rPr>
              <a:t> в составе </a:t>
            </a:r>
            <a:r>
              <a:rPr lang="ru-RU" dirty="0" err="1">
                <a:latin typeface="Monotype Corsiva" pitchFamily="66" charset="0"/>
              </a:rPr>
              <a:t>Детокс-Гоммажа</a:t>
            </a:r>
            <a:r>
              <a:rPr lang="ru-RU" dirty="0">
                <a:latin typeface="Monotype Corsiva" pitchFamily="66" charset="0"/>
              </a:rPr>
              <a:t>  глубоко очищают  кожу, удаляя с её поверхности жёсткий верхний ороговевший слой, открывая поры и подготавливая тело к дальнейшим процедурам..  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 Клеточный сок </a:t>
            </a:r>
            <a:r>
              <a:rPr lang="en-US" b="1" dirty="0" err="1">
                <a:latin typeface="Monotype Corsiva" pitchFamily="66" charset="0"/>
              </a:rPr>
              <a:t>Laminaria</a:t>
            </a:r>
            <a:r>
              <a:rPr lang="en-US" b="1" dirty="0">
                <a:latin typeface="Monotype Corsiva" pitchFamily="66" charset="0"/>
              </a:rPr>
              <a:t> Japonica</a:t>
            </a:r>
            <a:r>
              <a:rPr lang="ru-RU" dirty="0">
                <a:latin typeface="Monotype Corsiva" pitchFamily="66" charset="0"/>
              </a:rPr>
              <a:t> тонизирует кожу и обеспечивает глубокое увлажнение и полноценное питание.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  <p:pic>
        <p:nvPicPr>
          <p:cNvPr id="11266" name="Picture 2" descr="http://vitamax.ru/sites/default/files/styles/single_product/public/impuls_0_0.png?itok=OHuxzLn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3048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Н</a:t>
            </a:r>
            <a:r>
              <a:rPr lang="ru-RU" dirty="0" smtClean="0">
                <a:latin typeface="Monotype Corsiva" pitchFamily="66" charset="0"/>
              </a:rPr>
              <a:t>анесите </a:t>
            </a:r>
            <a:r>
              <a:rPr lang="ru-RU" dirty="0">
                <a:latin typeface="Monotype Corsiva" pitchFamily="66" charset="0"/>
              </a:rPr>
              <a:t>на кожу тела движениями от пяток вверх — это ускоряет кровоток и улучшает дыхание кожи. По одному и тому же месту можно пройтись несколько раз достаточно сильными движениями, обращая особое внимание  на проблемные участки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Массируйте не менее 5 минут. Удалите остатки </a:t>
            </a:r>
            <a:r>
              <a:rPr lang="ru-RU" dirty="0" err="1">
                <a:latin typeface="Monotype Corsiva" pitchFamily="66" charset="0"/>
              </a:rPr>
              <a:t>лифтинг-гоммажа</a:t>
            </a:r>
            <a:r>
              <a:rPr lang="ru-RU" dirty="0">
                <a:latin typeface="Monotype Corsiva" pitchFamily="66" charset="0"/>
              </a:rPr>
              <a:t> салфеткой или используйте душ.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аб_для_те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5953" y="3573016"/>
            <a:ext cx="493455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Эффект от процедуры: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853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глубокое </a:t>
            </a:r>
            <a:r>
              <a:rPr lang="ru-RU" sz="3600" dirty="0">
                <a:latin typeface="Monotype Corsiva" pitchFamily="66" charset="0"/>
              </a:rPr>
              <a:t>и бережное очищение </a:t>
            </a:r>
            <a:r>
              <a:rPr lang="ru-RU" sz="3600" dirty="0" smtClean="0">
                <a:latin typeface="Monotype Corsiva" pitchFamily="66" charset="0"/>
              </a:rPr>
              <a:t>без нарушения </a:t>
            </a:r>
            <a:r>
              <a:rPr lang="ru-RU" sz="3600" dirty="0">
                <a:latin typeface="Monotype Corsiva" pitchFamily="66" charset="0"/>
              </a:rPr>
              <a:t>защитных функций кожи</a:t>
            </a:r>
            <a:r>
              <a:rPr lang="ru-RU" sz="3600" dirty="0" smtClean="0">
                <a:latin typeface="Monotype Corsiva" pitchFamily="66" charset="0"/>
              </a:rPr>
              <a:t>;</a:t>
            </a:r>
          </a:p>
          <a:p>
            <a:r>
              <a:rPr lang="ru-RU" sz="3600" dirty="0" smtClean="0">
                <a:latin typeface="Monotype Corsiva" pitchFamily="66" charset="0"/>
              </a:rPr>
              <a:t>выравнивание </a:t>
            </a:r>
            <a:r>
              <a:rPr lang="ru-RU" sz="3600" dirty="0">
                <a:latin typeface="Monotype Corsiva" pitchFamily="66" charset="0"/>
              </a:rPr>
              <a:t>рельефа</a:t>
            </a:r>
            <a:r>
              <a:rPr lang="ru-RU" sz="3600" dirty="0" smtClean="0">
                <a:latin typeface="Monotype Corsiva" pitchFamily="66" charset="0"/>
              </a:rPr>
              <a:t>;</a:t>
            </a:r>
          </a:p>
          <a:p>
            <a:r>
              <a:rPr lang="ru-RU" sz="3600" dirty="0" smtClean="0">
                <a:latin typeface="Monotype Corsiva" pitchFamily="66" charset="0"/>
              </a:rPr>
              <a:t>улучшение </a:t>
            </a:r>
            <a:r>
              <a:rPr lang="ru-RU" sz="3600" dirty="0" err="1" smtClean="0">
                <a:latin typeface="Monotype Corsiva" pitchFamily="66" charset="0"/>
              </a:rPr>
              <a:t>микроциркуляции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гладкая </a:t>
            </a:r>
            <a:r>
              <a:rPr lang="ru-RU" sz="3600" dirty="0">
                <a:latin typeface="Monotype Corsiva" pitchFamily="66" charset="0"/>
              </a:rPr>
              <a:t>и упругая </a:t>
            </a:r>
            <a:r>
              <a:rPr lang="ru-RU" sz="3600" dirty="0" smtClean="0">
                <a:latin typeface="Monotype Corsiva" pitchFamily="66" charset="0"/>
              </a:rPr>
              <a:t>кожа</a:t>
            </a:r>
          </a:p>
          <a:p>
            <a:r>
              <a:rPr lang="ru-RU" sz="3600" dirty="0" smtClean="0">
                <a:latin typeface="Monotype Corsiva" pitchFamily="66" charset="0"/>
              </a:rPr>
              <a:t>насыщение </a:t>
            </a:r>
            <a:r>
              <a:rPr lang="ru-RU" sz="3600" dirty="0">
                <a:latin typeface="Monotype Corsiva" pitchFamily="66" charset="0"/>
              </a:rPr>
              <a:t>микроэлементами и минералами</a:t>
            </a:r>
          </a:p>
          <a:p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ПРЕОБРАЖЕНИЕ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Monotype Corsiva" pitchFamily="66" charset="0"/>
              </a:rPr>
              <a:t>Маска для тела с красным </a:t>
            </a:r>
            <a:r>
              <a:rPr lang="ru-RU" sz="2800" dirty="0" smtClean="0">
                <a:latin typeface="Monotype Corsiva" pitchFamily="66" charset="0"/>
              </a:rPr>
              <a:t>вином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Monotype Corsiva" pitchFamily="66" charset="0"/>
              </a:rPr>
              <a:t>Питание и восстанавливающий </a:t>
            </a:r>
            <a:r>
              <a:rPr lang="ru-RU" dirty="0" smtClean="0">
                <a:latin typeface="Monotype Corsiva" pitchFamily="66" charset="0"/>
              </a:rPr>
              <a:t>эффект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Натуральный продукт изготовлен на основе красного виноградного вина и клеточного сока морских водорослей </a:t>
            </a:r>
            <a:r>
              <a:rPr lang="en-US" b="1" dirty="0" err="1">
                <a:latin typeface="Monotype Corsiva" pitchFamily="66" charset="0"/>
              </a:rPr>
              <a:t>Laminaria</a:t>
            </a:r>
            <a:r>
              <a:rPr lang="en-US" b="1" dirty="0">
                <a:latin typeface="Monotype Corsiva" pitchFamily="66" charset="0"/>
              </a:rPr>
              <a:t> Japonica</a:t>
            </a:r>
            <a:r>
              <a:rPr lang="ru-RU" dirty="0">
                <a:latin typeface="Monotype Corsiva" pitchFamily="66" charset="0"/>
              </a:rPr>
              <a:t>. </a:t>
            </a:r>
          </a:p>
          <a:p>
            <a:pPr>
              <a:buNone/>
            </a:pPr>
            <a:r>
              <a:rPr lang="ru-RU" b="1" dirty="0">
                <a:latin typeface="Monotype Corsiva" pitchFamily="66" charset="0"/>
              </a:rPr>
              <a:t>  </a:t>
            </a:r>
            <a:r>
              <a:rPr lang="ru-RU" dirty="0">
                <a:latin typeface="Monotype Corsiva" pitchFamily="66" charset="0"/>
              </a:rPr>
              <a:t>Омолаживает и оживляет кожу. Стимулирует тканевый обмен, способствует выведению токсинов. Поддерживает естественный баланс увлажненности. </a:t>
            </a:r>
            <a:r>
              <a:rPr lang="ru-RU" dirty="0" smtClean="0">
                <a:latin typeface="Monotype Corsiva" pitchFamily="66" charset="0"/>
              </a:rPr>
              <a:t>Испанское красное вино и компоненты морских водорослей дарят коже всё необходимое для упругости, гладкости и молодости.  </a:t>
            </a:r>
            <a:r>
              <a:rPr lang="ru-RU" dirty="0">
                <a:latin typeface="Monotype Corsiva" pitchFamily="66" charset="0"/>
              </a:rPr>
              <a:t>Обладает удивительно легкой и нежной текстурой. Подходит для всех типов кожи. </a:t>
            </a:r>
          </a:p>
          <a:p>
            <a:pPr>
              <a:buNone/>
            </a:pPr>
            <a:r>
              <a:rPr lang="ru-RU" b="1" dirty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Компоненты маски глубоко проникают в кожу и продолжают действовать длительное время даже после его удаления. </a:t>
            </a:r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  <p:pic>
        <p:nvPicPr>
          <p:cNvPr id="8194" name="Picture 2" descr="http://vitamax.ru/sites/default/files/styles/300x280/public/preobrajenie_0.png?itok=fUU-QC8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331236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>
                <a:latin typeface="Monotype Corsiva" pitchFamily="66" charset="0"/>
              </a:rPr>
              <a:t>Н</a:t>
            </a:r>
            <a:r>
              <a:rPr lang="ru-RU" sz="3600" dirty="0" smtClean="0">
                <a:latin typeface="Monotype Corsiva" pitchFamily="66" charset="0"/>
              </a:rPr>
              <a:t>анесите </a:t>
            </a:r>
            <a:r>
              <a:rPr lang="ru-RU" sz="3600" dirty="0">
                <a:latin typeface="Monotype Corsiva" pitchFamily="66" charset="0"/>
              </a:rPr>
              <a:t>маску на подготовленную кожу тела (после очищения с </a:t>
            </a:r>
            <a:r>
              <a:rPr lang="ru-RU" sz="3600" dirty="0" err="1">
                <a:latin typeface="Monotype Corsiva" pitchFamily="66" charset="0"/>
              </a:rPr>
              <a:t>Детокс-Гоммажем</a:t>
            </a:r>
            <a:r>
              <a:rPr lang="ru-RU" sz="3600" dirty="0">
                <a:latin typeface="Monotype Corsiva" pitchFamily="66" charset="0"/>
              </a:rPr>
              <a:t>). Оберните кожу плёнкой. Укройте тело тёплым одеялом либо одеялом с </a:t>
            </a:r>
            <a:r>
              <a:rPr lang="ru-RU" sz="3600" dirty="0" err="1">
                <a:latin typeface="Monotype Corsiva" pitchFamily="66" charset="0"/>
              </a:rPr>
              <a:t>электроподогревом</a:t>
            </a:r>
            <a:r>
              <a:rPr lang="ru-RU" sz="3600" dirty="0">
                <a:latin typeface="Monotype Corsiva" pitchFamily="66" charset="0"/>
              </a:rPr>
              <a:t>. Длительность процедуры обёртывания  30 - 40 минут. Затем удалите плёнку, протрите кожу салфеткой или примите душ.     </a:t>
            </a:r>
          </a:p>
          <a:p>
            <a:pPr>
              <a:buNone/>
            </a:pPr>
            <a:r>
              <a:rPr lang="ru-RU" sz="3600" dirty="0">
                <a:latin typeface="Monotype Corsiva" pitchFamily="66" charset="0"/>
              </a:rPr>
              <a:t>Возможно применение маски без обёртывания</a:t>
            </a:r>
            <a:r>
              <a:rPr lang="ru-RU" sz="3600" dirty="0" smtClean="0">
                <a:latin typeface="Monotype Corsiva" pitchFamily="66" charset="0"/>
              </a:rPr>
              <a:t>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101.jpg"/>
          <p:cNvPicPr>
            <a:picLocks noChangeAspect="1"/>
          </p:cNvPicPr>
          <p:nvPr/>
        </p:nvPicPr>
        <p:blipFill>
          <a:blip r:embed="rId2" cstate="print"/>
          <a:srcRect l="30228" r="26739"/>
          <a:stretch>
            <a:fillRect/>
          </a:stretch>
        </p:blipFill>
        <p:spPr>
          <a:xfrm>
            <a:off x="5292080" y="908720"/>
            <a:ext cx="3851920" cy="570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Эффект от процедуры: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расщепление жира в подкожной жировой клетчатке;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активизация обновления эпидермиса;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удаление избытка тканевой жидкости;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восстановление эластичности и упругости кожи;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уменьшение проявлений </a:t>
            </a:r>
            <a:r>
              <a:rPr lang="ru-RU" sz="2400" dirty="0" err="1">
                <a:latin typeface="Monotype Corsiva" pitchFamily="66" charset="0"/>
              </a:rPr>
              <a:t>целлюлита</a:t>
            </a:r>
            <a:r>
              <a:rPr lang="ru-RU" sz="2400" dirty="0">
                <a:latin typeface="Monotype Corsiva" pitchFamily="66" charset="0"/>
              </a:rPr>
              <a:t>;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выведение токсинов из кожи;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расслабление организма.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   укрепление иммунитета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  снятие стресса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  улучшение настроения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активизация жизненной энергии</a:t>
            </a:r>
          </a:p>
          <a:p>
            <a:pPr lvl="0">
              <a:buNone/>
            </a:pPr>
            <a:r>
              <a:rPr lang="ru-RU" sz="2400" dirty="0">
                <a:latin typeface="Monotype Corsiva" pitchFamily="66" charset="0"/>
              </a:rPr>
              <a:t>общее оздоровление </a:t>
            </a:r>
            <a:r>
              <a:rPr lang="ru-RU" sz="2400" dirty="0" smtClean="0">
                <a:latin typeface="Monotype Corsiva" pitchFamily="66" charset="0"/>
              </a:rPr>
              <a:t>организма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6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Антицеллюлитная</a:t>
            </a:r>
            <a:r>
              <a:rPr lang="uk-UA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сауна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997150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Согревающие обёртывание с эффектом после первого применения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412776"/>
            <a:ext cx="4320479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Monotype Corsiva" pitchFamily="66" charset="0"/>
              </a:rPr>
              <a:t>99% натуральных растительных компонентов.</a:t>
            </a:r>
            <a:endParaRPr lang="ru-RU" sz="1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600" b="1" dirty="0" smtClean="0">
                <a:latin typeface="Monotype Corsiva" pitchFamily="66" charset="0"/>
              </a:rPr>
              <a:t>С </a:t>
            </a:r>
            <a:r>
              <a:rPr lang="ru-RU" sz="1600" b="1" dirty="0" err="1" smtClean="0">
                <a:latin typeface="Monotype Corsiva" pitchFamily="66" charset="0"/>
              </a:rPr>
              <a:t>камфорой</a:t>
            </a:r>
            <a:r>
              <a:rPr lang="ru-RU" sz="1600" b="1" dirty="0" smtClean="0">
                <a:latin typeface="Monotype Corsiva" pitchFamily="66" charset="0"/>
              </a:rPr>
              <a:t>,  эфирными маслами и клеточным соком ламинарии</a:t>
            </a:r>
            <a:endParaRPr lang="ru-RU" sz="1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- способствует выведению из организма лишней жидкости, шлаков и токсинов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выравнивает и подтягивает кожу проблемных зон, корректирует эффект апельсиновой корки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- максимально насыщает кожу питательными веществами, витаминами и микроэлементами 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активизирует капиллярное кровообращение, стимулирует и ускоряет обменные процессы в коже. Оказывает легкое согревающее действие, положительно влияет на состояние  суставов и мышц. Обладает общеукрепляющими свойствами. </a:t>
            </a:r>
          </a:p>
          <a:p>
            <a:pPr>
              <a:buNone/>
            </a:pPr>
            <a:r>
              <a:rPr lang="ru-RU" sz="1600" dirty="0" smtClean="0">
                <a:latin typeface="Monotype Corsiva" pitchFamily="66" charset="0"/>
              </a:rPr>
              <a:t>Компоненты обертывания усиливают обменные процессы, способствуют более активному сжиганию жиров, блокированных в жировых клетках кожи.  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  <p:pic>
        <p:nvPicPr>
          <p:cNvPr id="84994" name="Picture 2" descr="C:\Users\orange_anastasiya\Documents\СПА\IMG_20180117_155853.jpg"/>
          <p:cNvPicPr>
            <a:picLocks noChangeAspect="1" noChangeArrowheads="1"/>
          </p:cNvPicPr>
          <p:nvPr/>
        </p:nvPicPr>
        <p:blipFill>
          <a:blip r:embed="rId3" cstate="print"/>
          <a:srcRect l="17288" t="20577" r="13525" b="16797"/>
          <a:stretch>
            <a:fillRect/>
          </a:stretch>
        </p:blipFill>
        <p:spPr bwMode="auto">
          <a:xfrm>
            <a:off x="1043608" y="2991986"/>
            <a:ext cx="2808312" cy="338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Эффект от процедуры: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активно уменьшаются объёмы</a:t>
            </a:r>
          </a:p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выравнивается поверхность проблемных зон, </a:t>
            </a:r>
          </a:p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уменьшаются проявления </a:t>
            </a:r>
            <a:r>
              <a:rPr lang="ru-RU" dirty="0" err="1" smtClean="0">
                <a:latin typeface="Monotype Corsiva" pitchFamily="66" charset="0"/>
              </a:rPr>
              <a:t>целлюлита</a:t>
            </a:r>
            <a:r>
              <a:rPr lang="ru-RU" dirty="0" smtClean="0">
                <a:latin typeface="Monotype Corsiva" pitchFamily="66" charset="0"/>
              </a:rPr>
              <a:t>, </a:t>
            </a:r>
          </a:p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повышается тонус и эластичность кожи.</a:t>
            </a:r>
          </a:p>
          <a:p>
            <a:pPr marL="0" lvl="0" indent="0">
              <a:buNone/>
            </a:pPr>
            <a:r>
              <a:rPr lang="ru-RU" dirty="0" smtClean="0">
                <a:latin typeface="Monotype Corsiva" pitchFamily="66" charset="0"/>
              </a:rPr>
              <a:t>Выводится лишняя жидкости и продукты обмена из межклеточного пространства.</a:t>
            </a:r>
          </a:p>
          <a:p>
            <a:pPr lvl="0"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Упругость</a:t>
            </a:r>
            <a:r>
              <a:rPr lang="uk-UA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uk-UA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эластичность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997150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Корректирующее обёртывание с эффектом после первого применения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412776"/>
            <a:ext cx="4320479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Упругость и эластичность кожи</a:t>
            </a:r>
            <a:endParaRPr lang="ru-RU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способствует ускорению ферментных процессов, стимулирует кровообращение, </a:t>
            </a:r>
            <a:r>
              <a:rPr lang="ru-RU" dirty="0" err="1" smtClean="0">
                <a:latin typeface="Monotype Corsiva" pitchFamily="66" charset="0"/>
              </a:rPr>
              <a:t>лимфодренаж</a:t>
            </a:r>
            <a:r>
              <a:rPr lang="ru-RU" dirty="0" smtClean="0">
                <a:latin typeface="Monotype Corsiva" pitchFamily="66" charset="0"/>
              </a:rPr>
              <a:t>, улучшает метаболизм и кислородный обмен, а также обладает </a:t>
            </a:r>
            <a:r>
              <a:rPr lang="ru-RU" dirty="0" err="1" smtClean="0">
                <a:latin typeface="Monotype Corsiva" pitchFamily="66" charset="0"/>
              </a:rPr>
              <a:t>антиоксидантным</a:t>
            </a:r>
            <a:r>
              <a:rPr lang="ru-RU" dirty="0" smtClean="0">
                <a:latin typeface="Monotype Corsiva" pitchFamily="66" charset="0"/>
              </a:rPr>
              <a:t> действием, что является отличной профилактикой старения. Благодаря огромному количеству йода в составе водорослей, обертывание стимулирует процесс вывода жиров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Эффект от процедуры: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Упругая и </a:t>
            </a:r>
            <a:r>
              <a:rPr lang="ru-RU" dirty="0" err="1" smtClean="0">
                <a:latin typeface="Monotype Corsiva" pitchFamily="66" charset="0"/>
              </a:rPr>
              <a:t>эластчная</a:t>
            </a:r>
            <a:r>
              <a:rPr lang="ru-RU" dirty="0" smtClean="0">
                <a:latin typeface="Monotype Corsiva" pitchFamily="66" charset="0"/>
              </a:rPr>
              <a:t> кожа</a:t>
            </a:r>
          </a:p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Ровный цвет и шелковистость</a:t>
            </a:r>
          </a:p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Уменьшаются проявления </a:t>
            </a:r>
            <a:r>
              <a:rPr lang="ru-RU" dirty="0" err="1" smtClean="0">
                <a:latin typeface="Monotype Corsiva" pitchFamily="66" charset="0"/>
              </a:rPr>
              <a:t>целлюлита</a:t>
            </a:r>
            <a:endParaRPr lang="ru-RU" dirty="0" smtClean="0">
              <a:latin typeface="Monotype Corsiva" pitchFamily="66" charset="0"/>
            </a:endParaRPr>
          </a:p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Восстановлен минеральный баланс</a:t>
            </a:r>
          </a:p>
          <a:p>
            <a:pPr lvl="0">
              <a:buNone/>
            </a:pPr>
            <a:r>
              <a:rPr lang="ru-RU" dirty="0" smtClean="0">
                <a:latin typeface="Monotype Corsiva" pitchFamily="66" charset="0"/>
              </a:rPr>
              <a:t>Выведены токсины </a:t>
            </a:r>
          </a:p>
          <a:p>
            <a:pPr lvl="0">
              <a:buNone/>
            </a:pPr>
            <a:endParaRPr lang="ru-RU" dirty="0" smtClean="0">
              <a:latin typeface="Monotype Corsiva" pitchFamily="66" charset="0"/>
            </a:endParaRPr>
          </a:p>
          <a:p>
            <a:pPr lvl="0">
              <a:buNone/>
            </a:pPr>
            <a:endParaRPr lang="ru-RU" dirty="0" smtClean="0">
              <a:latin typeface="Monotype Corsiva" pitchFamily="66" charset="0"/>
            </a:endParaRPr>
          </a:p>
          <a:p>
            <a:pPr lvl="0">
              <a:buNone/>
            </a:pPr>
            <a:endParaRPr lang="ru-RU" dirty="0" smtClean="0">
              <a:latin typeface="Monotype Corsiva" pitchFamily="66" charset="0"/>
            </a:endParaRPr>
          </a:p>
          <a:p>
            <a:pPr lvl="0"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«Изюминка» </a:t>
            </a:r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dirty="0" err="1" smtClean="0">
                <a:latin typeface="Monotype Corsiva" pitchFamily="66" charset="0"/>
              </a:rPr>
              <a:t>Бурая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водоросль</a:t>
            </a:r>
            <a:r>
              <a:rPr lang="uk-UA" b="1" dirty="0" smtClean="0">
                <a:latin typeface="Monotype Corsiva" pitchFamily="66" charset="0"/>
              </a:rPr>
              <a:t> </a:t>
            </a:r>
            <a:r>
              <a:rPr lang="uk-UA" b="1" dirty="0" err="1" smtClean="0">
                <a:latin typeface="Monotype Corsiva" pitchFamily="66" charset="0"/>
              </a:rPr>
              <a:t>Ламинария</a:t>
            </a:r>
            <a:r>
              <a:rPr lang="uk-UA" b="1" dirty="0" smtClean="0">
                <a:latin typeface="Monotype Corsiva" pitchFamily="66" charset="0"/>
              </a:rPr>
              <a:t> - </a:t>
            </a:r>
            <a:r>
              <a:rPr lang="ru-RU" dirty="0" err="1" smtClean="0">
                <a:latin typeface="Monotype Corsiva" pitchFamily="66" charset="0"/>
              </a:rPr>
              <a:t>Laminaria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Japonica</a:t>
            </a:r>
            <a:r>
              <a:rPr lang="ru-RU" dirty="0" smtClean="0">
                <a:latin typeface="Monotype Corsiva" pitchFamily="66" charset="0"/>
              </a:rPr>
              <a:t>,  произрастает в одной из самых чистых зон нашей планеты - в акватории северных морей дальневосточного региона. Для производства </a:t>
            </a:r>
            <a:r>
              <a:rPr lang="en-US" b="1" dirty="0" smtClean="0">
                <a:latin typeface="Monotype Corsiva" pitchFamily="66" charset="0"/>
              </a:rPr>
              <a:t>SPA </a:t>
            </a:r>
            <a:r>
              <a:rPr lang="ru-RU" b="1" dirty="0" smtClean="0">
                <a:latin typeface="Monotype Corsiva" pitchFamily="66" charset="0"/>
              </a:rPr>
              <a:t>Комплекса</a:t>
            </a:r>
            <a:r>
              <a:rPr lang="ru-RU" dirty="0" smtClean="0">
                <a:latin typeface="Monotype Corsiva" pitchFamily="66" charset="0"/>
              </a:rPr>
              <a:t> используются только </a:t>
            </a:r>
            <a:r>
              <a:rPr lang="ru-RU" b="1" dirty="0" smtClean="0">
                <a:latin typeface="Monotype Corsiva" pitchFamily="66" charset="0"/>
              </a:rPr>
              <a:t>естественно произрастающие </a:t>
            </a:r>
            <a:r>
              <a:rPr lang="ru-RU" dirty="0" smtClean="0">
                <a:latin typeface="Monotype Corsiva" pitchFamily="66" charset="0"/>
              </a:rPr>
              <a:t>и  </a:t>
            </a:r>
            <a:r>
              <a:rPr lang="ru-RU" b="1" dirty="0" smtClean="0">
                <a:latin typeface="Monotype Corsiva" pitchFamily="66" charset="0"/>
              </a:rPr>
              <a:t>вручную </a:t>
            </a:r>
            <a:r>
              <a:rPr lang="ru-RU" dirty="0" smtClean="0">
                <a:latin typeface="Monotype Corsiva" pitchFamily="66" charset="0"/>
              </a:rPr>
              <a:t>собранные двухлетние водоросли, именно со второго года жизни они накапливают необходимые полезные вещества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Ароматерапия</a:t>
            </a:r>
            <a:r>
              <a:rPr lang="uk-UA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uk-UA" b="1" dirty="0" err="1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антистресс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997150"/>
            <a:ext cx="4040188" cy="63976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Расслабляющее обёртывание с эффектом после первого применения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1412776"/>
            <a:ext cx="4320479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Нормализация состояния кожи и расслабляющий эффект</a:t>
            </a:r>
            <a:endParaRPr lang="ru-RU" sz="28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Monotype Corsiva" pitchFamily="66" charset="0"/>
              </a:rPr>
              <a:t>эффективное средство против стресса, восстанавливающее силы для  новых свершений. Водоросли ускоряют регенерацию клеток, способствуют удержанию влаги в тканях и оказывают бактерицидное воздействие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 бинтов для обертывания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168" y="1268760"/>
            <a:ext cx="8579296" cy="5328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Лучший эффект процедуры обёртывания достигается в 3 этапа</a:t>
            </a:r>
            <a:r>
              <a:rPr lang="ru-RU" sz="2400" b="1" i="1" dirty="0" smtClean="0">
                <a:latin typeface="Monotype Corsiva" pitchFamily="66" charset="0"/>
              </a:rPr>
              <a:t>:</a:t>
            </a:r>
            <a:endParaRPr lang="ru-RU" sz="24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latin typeface="Monotype Corsiva" pitchFamily="66" charset="0"/>
              </a:rPr>
              <a:t>Этап 1:</a:t>
            </a:r>
            <a:r>
              <a:rPr lang="ru-RU" sz="2000" dirty="0" smtClean="0">
                <a:latin typeface="Monotype Corsiva" pitchFamily="66" charset="0"/>
              </a:rPr>
              <a:t> Очистка кожи, </a:t>
            </a:r>
            <a:r>
              <a:rPr lang="ru-RU" sz="2000" dirty="0" err="1" smtClean="0">
                <a:latin typeface="Monotype Corsiva" pitchFamily="66" charset="0"/>
              </a:rPr>
              <a:t>скрабирование</a:t>
            </a:r>
            <a:r>
              <a:rPr lang="ru-RU" sz="2000" dirty="0" smtClean="0">
                <a:latin typeface="Monotype Corsiva" pitchFamily="66" charset="0"/>
              </a:rPr>
              <a:t> с помощью </a:t>
            </a:r>
            <a:r>
              <a:rPr lang="ru-RU" sz="2000" dirty="0" err="1" smtClean="0">
                <a:latin typeface="Monotype Corsiva" pitchFamily="66" charset="0"/>
              </a:rPr>
              <a:t>Детокс-Гаммаж</a:t>
            </a:r>
            <a:r>
              <a:rPr lang="ru-RU" sz="2000" dirty="0" smtClean="0">
                <a:latin typeface="Monotype Corsiva" pitchFamily="66" charset="0"/>
              </a:rPr>
              <a:t> «Импульс» </a:t>
            </a:r>
            <a:r>
              <a:rPr lang="en-US" sz="2000" dirty="0" smtClean="0">
                <a:latin typeface="Monotype Corsiva" pitchFamily="66" charset="0"/>
              </a:rPr>
              <a:t>Vita</a:t>
            </a:r>
            <a:r>
              <a:rPr lang="ru-RU" sz="2000" dirty="0" smtClean="0">
                <a:latin typeface="Monotype Corsiva" pitchFamily="66" charset="0"/>
              </a:rPr>
              <a:t> Магия</a:t>
            </a:r>
          </a:p>
          <a:p>
            <a:pPr>
              <a:buNone/>
            </a:pPr>
            <a:r>
              <a:rPr lang="ru-RU" sz="2000" b="1" dirty="0" smtClean="0">
                <a:latin typeface="Monotype Corsiva" pitchFamily="66" charset="0"/>
              </a:rPr>
              <a:t>Этап 2:</a:t>
            </a:r>
            <a:r>
              <a:rPr lang="ru-RU" sz="2000" dirty="0" smtClean="0">
                <a:latin typeface="Monotype Corsiva" pitchFamily="66" charset="0"/>
              </a:rPr>
              <a:t> Бинты накладываются в вертикальном положении не слишком туго, но и не слабо</a:t>
            </a:r>
            <a:r>
              <a:rPr lang="ru-RU" sz="2000" i="1" dirty="0" smtClean="0">
                <a:latin typeface="Monotype Corsiva" pitchFamily="66" charset="0"/>
              </a:rPr>
              <a:t>.</a:t>
            </a:r>
            <a:endParaRPr lang="ru-RU" sz="2000" dirty="0" smtClean="0">
              <a:latin typeface="Monotype Corsiva" pitchFamily="66" charset="0"/>
            </a:endParaRP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Натяжение бинтов не должно быть слишком сильным, особенно в паховой зоне.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Нельзя одновременно обматывать грудь, живот и ноги. Придется выбрать что-то одно.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При обматывании ног следует двигаться вверх, от стоп к области паха.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Бедра бинтуют от колен к талии.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Руки бинтуются от запястья к плечу.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Грудь обматывают крест-накрест через шею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 </a:t>
            </a:r>
            <a:r>
              <a:rPr lang="ru-RU" sz="2000" b="1" dirty="0" smtClean="0">
                <a:latin typeface="Monotype Corsiva" pitchFamily="66" charset="0"/>
              </a:rPr>
              <a:t>Этап 3:</a:t>
            </a:r>
            <a:r>
              <a:rPr lang="ru-RU" sz="2000" dirty="0" smtClean="0">
                <a:latin typeface="Monotype Corsiva" pitchFamily="66" charset="0"/>
              </a:rPr>
              <a:t> Увлажнение с нанесением сливок для тела «Наслаждение» </a:t>
            </a:r>
            <a:r>
              <a:rPr lang="en-US" sz="2000" dirty="0" smtClean="0">
                <a:latin typeface="Monotype Corsiva" pitchFamily="66" charset="0"/>
              </a:rPr>
              <a:t>Vita</a:t>
            </a:r>
            <a:r>
              <a:rPr lang="ru-RU" sz="2000" dirty="0" smtClean="0">
                <a:latin typeface="Monotype Corsiva" pitchFamily="66" charset="0"/>
              </a:rPr>
              <a:t> Магия.</a:t>
            </a:r>
          </a:p>
          <a:p>
            <a:pPr>
              <a:buNone/>
            </a:pPr>
            <a:r>
              <a:rPr lang="ru-RU" sz="2000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НАСЛАЖДЕНИЕ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latin typeface="Monotype Corsiva" pitchFamily="66" charset="0"/>
              </a:rPr>
              <a:t>СЛИВКИ </a:t>
            </a:r>
            <a:r>
              <a:rPr lang="ru-RU" sz="2800" i="1" dirty="0" smtClean="0">
                <a:latin typeface="Monotype Corsiva" pitchFamily="66" charset="0"/>
              </a:rPr>
              <a:t> для </a:t>
            </a:r>
            <a:r>
              <a:rPr lang="ru-RU" sz="2800" i="1" dirty="0">
                <a:latin typeface="Monotype Corsiva" pitchFamily="66" charset="0"/>
              </a:rPr>
              <a:t>тела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Monotype Corsiva" pitchFamily="66" charset="0"/>
              </a:rPr>
              <a:t>Увлажнение и подтягивающий </a:t>
            </a:r>
            <a:r>
              <a:rPr lang="ru-RU" dirty="0" smtClean="0">
                <a:latin typeface="Monotype Corsiva" pitchFamily="66" charset="0"/>
              </a:rPr>
              <a:t>эффект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err="1">
                <a:latin typeface="Monotype Corsiva" pitchFamily="66" charset="0"/>
              </a:rPr>
              <a:t>Выраженный</a:t>
            </a:r>
            <a:r>
              <a:rPr lang="uk-UA" dirty="0">
                <a:latin typeface="Monotype Corsiva" pitchFamily="66" charset="0"/>
              </a:rPr>
              <a:t> </a:t>
            </a:r>
            <a:r>
              <a:rPr lang="uk-UA" dirty="0" err="1">
                <a:latin typeface="Monotype Corsiva" pitchFamily="66" charset="0"/>
              </a:rPr>
              <a:t>подтягивающий</a:t>
            </a:r>
            <a:r>
              <a:rPr lang="uk-UA" dirty="0">
                <a:latin typeface="Monotype Corsiva" pitchFamily="66" charset="0"/>
              </a:rPr>
              <a:t> </a:t>
            </a:r>
            <a:r>
              <a:rPr lang="uk-UA" dirty="0" err="1">
                <a:latin typeface="Monotype Corsiva" pitchFamily="66" charset="0"/>
              </a:rPr>
              <a:t>эффект</a:t>
            </a:r>
            <a:r>
              <a:rPr lang="uk-UA" dirty="0">
                <a:latin typeface="Monotype Corsiva" pitchFamily="66" charset="0"/>
              </a:rPr>
              <a:t> и </a:t>
            </a:r>
            <a:r>
              <a:rPr lang="uk-UA" dirty="0" err="1">
                <a:latin typeface="Monotype Corsiva" pitchFamily="66" charset="0"/>
              </a:rPr>
              <a:t>увлажнение</a:t>
            </a:r>
            <a:r>
              <a:rPr lang="uk-UA" dirty="0">
                <a:latin typeface="Monotype Corsiva" pitchFamily="66" charset="0"/>
              </a:rPr>
              <a:t> </a:t>
            </a:r>
            <a:r>
              <a:rPr lang="uk-UA" dirty="0" err="1">
                <a:latin typeface="Monotype Corsiva" pitchFamily="66" charset="0"/>
              </a:rPr>
              <a:t>кожи</a:t>
            </a:r>
            <a:r>
              <a:rPr lang="uk-UA" dirty="0">
                <a:latin typeface="Monotype Corsiva" pitchFamily="66" charset="0"/>
              </a:rPr>
              <a:t> </a:t>
            </a:r>
            <a:r>
              <a:rPr lang="uk-UA" dirty="0" err="1">
                <a:latin typeface="Monotype Corsiva" pitchFamily="66" charset="0"/>
              </a:rPr>
              <a:t>после</a:t>
            </a:r>
            <a:r>
              <a:rPr lang="uk-UA" dirty="0">
                <a:latin typeface="Monotype Corsiva" pitchFamily="66" charset="0"/>
              </a:rPr>
              <a:t> процедур </a:t>
            </a:r>
            <a:r>
              <a:rPr lang="uk-UA" dirty="0" err="1">
                <a:latin typeface="Monotype Corsiva" pitchFamily="66" charset="0"/>
              </a:rPr>
              <a:t>очищения</a:t>
            </a:r>
            <a:r>
              <a:rPr lang="uk-UA" dirty="0">
                <a:latin typeface="Monotype Corsiva" pitchFamily="66" charset="0"/>
              </a:rPr>
              <a:t> и </a:t>
            </a:r>
            <a:r>
              <a:rPr lang="uk-UA" dirty="0" err="1">
                <a:latin typeface="Monotype Corsiva" pitchFamily="66" charset="0"/>
              </a:rPr>
              <a:t>питания</a:t>
            </a:r>
            <a:endParaRPr lang="ru-RU" dirty="0">
              <a:latin typeface="Monotype Corsiva" pitchFamily="66" charset="0"/>
            </a:endParaRPr>
          </a:p>
          <a:p>
            <a:pPr>
              <a:buNone/>
            </a:pPr>
            <a:r>
              <a:rPr lang="uk-UA" dirty="0">
                <a:latin typeface="Monotype Corsiva" pitchFamily="66" charset="0"/>
              </a:rPr>
              <a:t>Сливки для </a:t>
            </a:r>
            <a:r>
              <a:rPr lang="uk-UA" dirty="0" err="1">
                <a:latin typeface="Monotype Corsiva" pitchFamily="66" charset="0"/>
              </a:rPr>
              <a:t>тела</a:t>
            </a:r>
            <a:r>
              <a:rPr lang="uk-UA" dirty="0">
                <a:latin typeface="Monotype Corsiva" pitchFamily="66" charset="0"/>
              </a:rPr>
              <a:t> </a:t>
            </a:r>
            <a:r>
              <a:rPr lang="uk-UA" dirty="0" err="1">
                <a:latin typeface="Monotype Corsiva" pitchFamily="66" charset="0"/>
              </a:rPr>
              <a:t>VitaМагия</a:t>
            </a:r>
            <a:r>
              <a:rPr lang="uk-UA" dirty="0">
                <a:latin typeface="Monotype Corsiva" pitchFamily="66" charset="0"/>
              </a:rPr>
              <a:t> прекрасно </a:t>
            </a:r>
            <a:r>
              <a:rPr lang="uk-UA" dirty="0" err="1">
                <a:latin typeface="Monotype Corsiva" pitchFamily="66" charset="0"/>
              </a:rPr>
              <a:t>впит</a:t>
            </a:r>
            <a:r>
              <a:rPr lang="ru-RU" dirty="0" err="1">
                <a:latin typeface="Monotype Corsiva" pitchFamily="66" charset="0"/>
              </a:rPr>
              <a:t>ываются</a:t>
            </a:r>
            <a:r>
              <a:rPr lang="ru-RU" dirty="0">
                <a:latin typeface="Monotype Corsiva" pitchFamily="66" charset="0"/>
              </a:rPr>
              <a:t>, помогают поддерживать тонус, упругость и молодость кожи, не оставляя жирного блеска.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Клеточный сок морской водоросли </a:t>
            </a:r>
            <a:r>
              <a:rPr lang="en-US" b="1" dirty="0" err="1">
                <a:latin typeface="Monotype Corsiva" pitchFamily="66" charset="0"/>
              </a:rPr>
              <a:t>Laminaria</a:t>
            </a:r>
            <a:r>
              <a:rPr lang="en-US" b="1" dirty="0">
                <a:latin typeface="Monotype Corsiva" pitchFamily="66" charset="0"/>
              </a:rPr>
              <a:t> Japonica</a:t>
            </a:r>
            <a:r>
              <a:rPr lang="ru-RU" dirty="0">
                <a:latin typeface="Monotype Corsiva" pitchFamily="66" charset="0"/>
              </a:rPr>
              <a:t>, полученный по инновационной технологии, является прекрасным увлажнителем кожи и обеспечивает </a:t>
            </a:r>
            <a:r>
              <a:rPr lang="ru-RU" dirty="0" err="1">
                <a:latin typeface="Monotype Corsiva" pitchFamily="66" charset="0"/>
              </a:rPr>
              <a:t>лифтинг</a:t>
            </a:r>
            <a:r>
              <a:rPr lang="ru-RU" dirty="0">
                <a:latin typeface="Monotype Corsiva" pitchFamily="66" charset="0"/>
              </a:rPr>
              <a:t> эффект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  <p:pic>
        <p:nvPicPr>
          <p:cNvPr id="5122" name="Picture 2" descr="http://vitamax.ru/sites/default/files/styles/300x280/public/naslajdenie_0.png?itok=SqjD9_u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17" y="2420888"/>
            <a:ext cx="4951057" cy="3874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Vita </a:t>
            </a:r>
            <a:r>
              <a:rPr lang="uk-UA" b="1" dirty="0" err="1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Магия</a:t>
            </a:r>
            <a: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НАСЛАЖДЕНИЕ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latin typeface="Monotype Corsiva" pitchFamily="66" charset="0"/>
              </a:rPr>
              <a:t>СЛИВКИ </a:t>
            </a:r>
            <a:r>
              <a:rPr lang="ru-RU" sz="2800" i="1" dirty="0" smtClean="0">
                <a:latin typeface="Monotype Corsiva" pitchFamily="66" charset="0"/>
              </a:rPr>
              <a:t> для </a:t>
            </a:r>
            <a:r>
              <a:rPr lang="ru-RU" sz="2800" i="1" dirty="0">
                <a:latin typeface="Monotype Corsiva" pitchFamily="66" charset="0"/>
              </a:rPr>
              <a:t>тела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Monotype Corsiva" pitchFamily="66" charset="0"/>
              </a:rPr>
              <a:t>Увлажнение и подтягивающий </a:t>
            </a:r>
            <a:r>
              <a:rPr lang="ru-RU" dirty="0" smtClean="0">
                <a:latin typeface="Monotype Corsiva" pitchFamily="66" charset="0"/>
              </a:rPr>
              <a:t>эффект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Богатый </a:t>
            </a:r>
            <a:r>
              <a:rPr lang="ru-RU" dirty="0">
                <a:latin typeface="Monotype Corsiva" pitchFamily="66" charset="0"/>
              </a:rPr>
              <a:t>комплекс натуральных </a:t>
            </a:r>
            <a:r>
              <a:rPr lang="ru-RU" dirty="0" smtClean="0">
                <a:latin typeface="Monotype Corsiva" pitchFamily="66" charset="0"/>
              </a:rPr>
              <a:t>масел и Витамина Е </a:t>
            </a:r>
            <a:r>
              <a:rPr lang="ru-RU" dirty="0">
                <a:latin typeface="Monotype Corsiva" pitchFamily="66" charset="0"/>
              </a:rPr>
              <a:t>способствуют замедлению старения. Особое действие имеет масло амаранта, обеспечивающее доставку полезных веществ в глубокие слои кожи. 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Регулярное использование сливок  для тела поможет Вам поддерживать упругость и молодость кожи и всегда быть в тонусе! </a:t>
            </a:r>
          </a:p>
        </p:txBody>
      </p:sp>
      <p:pic>
        <p:nvPicPr>
          <p:cNvPr id="9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  <p:pic>
        <p:nvPicPr>
          <p:cNvPr id="4098" name="Picture 2" descr="http://vitamax.ru/sites/default/files/styles/300x280/public/naslajdenie_0.png?itok=SqjD9_u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" y="2204864"/>
            <a:ext cx="478453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3877237_q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4820" y="0"/>
            <a:ext cx="48691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Применение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9168" y="1484784"/>
            <a:ext cx="57709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Monotype Corsiva" pitchFamily="66" charset="0"/>
              </a:rPr>
              <a:t>После процедуры обертывания</a:t>
            </a:r>
            <a:r>
              <a:rPr lang="ru-RU" sz="3600" b="1" dirty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или после душа </a:t>
            </a:r>
            <a:r>
              <a:rPr lang="ru-RU" sz="3600" dirty="0">
                <a:latin typeface="Monotype Corsiva" pitchFamily="66" charset="0"/>
              </a:rPr>
              <a:t>нанесите сливки на сухую кожу тела, </a:t>
            </a:r>
            <a:r>
              <a:rPr lang="ru-RU" sz="3600" dirty="0" smtClean="0">
                <a:latin typeface="Monotype Corsiva" pitchFamily="66" charset="0"/>
              </a:rPr>
              <a:t>мягкими </a:t>
            </a:r>
            <a:r>
              <a:rPr lang="ru-RU" sz="3600" dirty="0">
                <a:latin typeface="Monotype Corsiva" pitchFamily="66" charset="0"/>
              </a:rPr>
              <a:t>массажными движениями,  распределите по всей </a:t>
            </a:r>
            <a:r>
              <a:rPr lang="ru-RU" sz="3600" dirty="0" smtClean="0">
                <a:latin typeface="Monotype Corsiva" pitchFamily="66" charset="0"/>
              </a:rPr>
              <a:t>поверхности.</a:t>
            </a:r>
            <a:endParaRPr lang="ru-RU" sz="3600" b="1" dirty="0">
              <a:latin typeface="Monotype Corsiva" pitchFamily="66" charset="0"/>
            </a:endParaRP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Эффект от процедуры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906888" cy="2692895"/>
          </a:xfrm>
        </p:spPr>
        <p:txBody>
          <a:bodyPr>
            <a:noAutofit/>
          </a:bodyPr>
          <a:lstStyle/>
          <a:p>
            <a:r>
              <a:rPr lang="ru-RU" dirty="0">
                <a:latin typeface="Monotype Corsiva" pitchFamily="66" charset="0"/>
              </a:rPr>
              <a:t>Способствует снижению веса </a:t>
            </a:r>
          </a:p>
          <a:p>
            <a:r>
              <a:rPr lang="ru-RU" dirty="0">
                <a:latin typeface="Monotype Corsiva" pitchFamily="66" charset="0"/>
              </a:rPr>
              <a:t>Тонизирует кожу, не давая ей обвисать после </a:t>
            </a:r>
            <a:r>
              <a:rPr lang="ru-RU" dirty="0" smtClean="0">
                <a:latin typeface="Monotype Corsiva" pitchFamily="66" charset="0"/>
              </a:rPr>
              <a:t>похудения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Целенаправленно действует на участки тела, поражённые </a:t>
            </a:r>
            <a:r>
              <a:rPr lang="ru-RU" dirty="0" err="1" smtClean="0">
                <a:latin typeface="Monotype Corsiva" pitchFamily="66" charset="0"/>
              </a:rPr>
              <a:t>целлюлитом</a:t>
            </a:r>
            <a:endParaRPr lang="ru-RU" dirty="0">
              <a:latin typeface="Monotype Corsiva" pitchFamily="66" charset="0"/>
            </a:endParaRPr>
          </a:p>
          <a:p>
            <a:r>
              <a:rPr lang="ru-RU" dirty="0">
                <a:latin typeface="Monotype Corsiva" pitchFamily="66" charset="0"/>
              </a:rPr>
              <a:t>Подтягивает кожу. </a:t>
            </a:r>
          </a:p>
        </p:txBody>
      </p:sp>
      <p:pic>
        <p:nvPicPr>
          <p:cNvPr id="7" name="Рисунок 6" descr="54064061_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01" r="20612"/>
          <a:stretch>
            <a:fillRect/>
          </a:stretch>
        </p:blipFill>
        <p:spPr>
          <a:xfrm>
            <a:off x="5255568" y="1772816"/>
            <a:ext cx="3888432" cy="3982532"/>
          </a:xfrm>
          <a:prstGeom prst="rect">
            <a:avLst/>
          </a:prstGeom>
        </p:spPr>
      </p:pic>
      <p:pic>
        <p:nvPicPr>
          <p:cNvPr id="5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07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Расчет стоимости одной процедуры</a:t>
            </a:r>
            <a:endParaRPr lang="ru-RU" b="1" dirty="0">
              <a:solidFill>
                <a:srgbClr val="2913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268759"/>
          <a:ext cx="8496943" cy="3907031"/>
        </p:xfrm>
        <a:graphic>
          <a:graphicData uri="http://schemas.openxmlformats.org/drawingml/2006/table">
            <a:tbl>
              <a:tblPr/>
              <a:tblGrid>
                <a:gridCol w="288585"/>
                <a:gridCol w="2178130"/>
                <a:gridCol w="722323"/>
                <a:gridCol w="602077"/>
                <a:gridCol w="1604397"/>
                <a:gridCol w="1469551"/>
                <a:gridCol w="1267713"/>
                <a:gridCol w="127115"/>
                <a:gridCol w="237052"/>
              </a:tblGrid>
              <a:tr h="593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Косметическое средство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цена руб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 на одну процедуру, мл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себестоимость руб.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Количество процедур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Детокс-Гоммаж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глубокого очищения кожи «Импульс»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960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Маска для тела с красным вином «Преображение»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880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220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Сливки для тела «Наслаждение»</a:t>
                      </a: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504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Стоимость одной процедуры 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600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>
                        <a:latin typeface="+mn-lt"/>
                        <a:ea typeface="Times New Roman"/>
                      </a:endParaRPr>
                    </a:p>
                  </a:txBody>
                  <a:tcPr marL="55456" marR="55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56" marR="5545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«Изюминка» </a:t>
            </a:r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Масло из зёрен амаранта содержит рекордное количество природного СКВАЛЕНА. </a:t>
            </a:r>
          </a:p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Это самый мощный из всех известных антиоксидантов. Он обеспечивает практически мгновенный транспорт полезных веществ, содержащихся в </a:t>
            </a:r>
            <a:r>
              <a:rPr lang="en-US" sz="2800" dirty="0" smtClean="0">
                <a:latin typeface="Monotype Corsiva" pitchFamily="66" charset="0"/>
              </a:rPr>
              <a:t>SPA</a:t>
            </a:r>
            <a:r>
              <a:rPr lang="ru-RU" sz="2800" dirty="0" smtClean="0">
                <a:latin typeface="Monotype Corsiva" pitchFamily="66" charset="0"/>
              </a:rPr>
              <a:t> Комплексе, в глубокие слои кожи.</a:t>
            </a:r>
          </a:p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Является естественным компонентом кожного сала и входит в состав кожного жира и выделений сальных желез (содержание — 12-14 %) </a:t>
            </a:r>
          </a:p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Как антиоксидант, повышает защитные (и </a:t>
            </a:r>
            <a:r>
              <a:rPr lang="ru-RU" sz="2800" dirty="0" err="1" smtClean="0">
                <a:latin typeface="Monotype Corsiva" pitchFamily="66" charset="0"/>
              </a:rPr>
              <a:t>фотозащитные</a:t>
            </a:r>
            <a:r>
              <a:rPr lang="ru-RU" sz="2800" dirty="0" smtClean="0">
                <a:latin typeface="Monotype Corsiva" pitchFamily="66" charset="0"/>
              </a:rPr>
              <a:t>) свойства кожи</a:t>
            </a:r>
          </a:p>
          <a:p>
            <a:pPr algn="just"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«Изюминка» </a:t>
            </a:r>
            <a:r>
              <a:rPr lang="en-US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SPA </a:t>
            </a:r>
            <a:r>
              <a:rPr lang="ru-RU" b="1" dirty="0" smtClean="0">
                <a:solidFill>
                  <a:srgbClr val="2913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726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Играет существенную роль в обеспечении местного  иммунитета, способствует восстановлению структуры липидов кожи, оказывает ранозаживляющее действие</a:t>
            </a:r>
          </a:p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Так как </a:t>
            </a:r>
            <a:r>
              <a:rPr lang="ru-RU" sz="2800" dirty="0" err="1" smtClean="0">
                <a:latin typeface="Monotype Corsiva" pitchFamily="66" charset="0"/>
              </a:rPr>
              <a:t>сквален</a:t>
            </a:r>
            <a:r>
              <a:rPr lang="ru-RU" sz="2800" dirty="0" smtClean="0">
                <a:latin typeface="Monotype Corsiva" pitchFamily="66" charset="0"/>
              </a:rPr>
              <a:t> входит в состав кожного жира и выделений сальных желез он способен легко всасываться и проникать внутрь организма, ускоряя при этом проникновение растворенных в косметическом средстве веществ. </a:t>
            </a:r>
          </a:p>
          <a:p>
            <a:pPr algn="just">
              <a:buNone/>
            </a:pPr>
            <a:r>
              <a:rPr lang="ru-RU" sz="2800" dirty="0" smtClean="0">
                <a:latin typeface="Monotype Corsiva" pitchFamily="66" charset="0"/>
              </a:rPr>
              <a:t>Лабораторные исследования показывают прямую зависимость между концентрацией </a:t>
            </a:r>
            <a:r>
              <a:rPr lang="ru-RU" sz="2800" dirty="0" err="1" smtClean="0">
                <a:latin typeface="Monotype Corsiva" pitchFamily="66" charset="0"/>
              </a:rPr>
              <a:t>сквалена</a:t>
            </a:r>
            <a:r>
              <a:rPr lang="ru-RU" sz="2800" dirty="0" smtClean="0">
                <a:latin typeface="Monotype Corsiva" pitchFamily="66" charset="0"/>
              </a:rPr>
              <a:t> на поверхности рогового слоя эпидермиса и кожными заболеваниями, в том числе </a:t>
            </a:r>
            <a:r>
              <a:rPr lang="ru-RU" sz="2800" dirty="0" err="1" smtClean="0">
                <a:latin typeface="Monotype Corsiva" pitchFamily="66" charset="0"/>
              </a:rPr>
              <a:t>себорейным</a:t>
            </a:r>
            <a:r>
              <a:rPr lang="ru-RU" sz="2800" dirty="0" smtClean="0">
                <a:latin typeface="Monotype Corsiva" pitchFamily="66" charset="0"/>
              </a:rPr>
              <a:t> и </a:t>
            </a:r>
            <a:r>
              <a:rPr lang="ru-RU" sz="2800" dirty="0" err="1" smtClean="0">
                <a:latin typeface="Monotype Corsiva" pitchFamily="66" charset="0"/>
              </a:rPr>
              <a:t>атопическим</a:t>
            </a:r>
            <a:r>
              <a:rPr lang="ru-RU" sz="2800" dirty="0" smtClean="0">
                <a:latin typeface="Monotype Corsiva" pitchFamily="66" charset="0"/>
              </a:rPr>
              <a:t> дерматитом</a:t>
            </a:r>
          </a:p>
          <a:p>
            <a:pPr algn="just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algn="just">
              <a:buNone/>
            </a:pP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4" name="Picture 17" descr="H:\Users\Shmyr_Ekateryna\работа\фон для презентации\символика\наши лого\Logo_C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6237312"/>
            <a:ext cx="2651735" cy="5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/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3402</Words>
  <Application>Microsoft Office PowerPoint</Application>
  <PresentationFormat>Экран (4:3)</PresentationFormat>
  <Paragraphs>360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Тема Office</vt:lpstr>
      <vt:lpstr>SPA Комплекс </vt:lpstr>
      <vt:lpstr>Новый SPA Комплекс ВИТАМАКС </vt:lpstr>
      <vt:lpstr>Vita Магия    SPA Комплекс</vt:lpstr>
      <vt:lpstr>Слайд 4</vt:lpstr>
      <vt:lpstr>Слайд 5</vt:lpstr>
      <vt:lpstr>«Изюминка» SPA Комплекса </vt:lpstr>
      <vt:lpstr>«Изюминка» SPA Комплекса </vt:lpstr>
      <vt:lpstr>«Изюминка» SPA Комплекса </vt:lpstr>
      <vt:lpstr>«Изюминка» SPA Комплекса </vt:lpstr>
      <vt:lpstr>Слайд 10</vt:lpstr>
      <vt:lpstr>Слайд 11</vt:lpstr>
      <vt:lpstr>Слайд 12</vt:lpstr>
      <vt:lpstr>Почему  мы выбрали водоросли?</vt:lpstr>
      <vt:lpstr>Так из чего состоит ламинария?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Применение Ламинарии в косметологии</vt:lpstr>
      <vt:lpstr>Применение Ламинарии в косметологии</vt:lpstr>
      <vt:lpstr>Применение Ламинарии в косметологии</vt:lpstr>
      <vt:lpstr>Применение Ламинарии в косметологии</vt:lpstr>
      <vt:lpstr>Применение Ламинарии в косметологии</vt:lpstr>
      <vt:lpstr>Применение Ламинарии в косметологии</vt:lpstr>
      <vt:lpstr>Слайд 29</vt:lpstr>
      <vt:lpstr>Слайд 30</vt:lpstr>
      <vt:lpstr>Маски и обертывание</vt:lpstr>
      <vt:lpstr>Маски и обертывание</vt:lpstr>
      <vt:lpstr>Маски или обертывание</vt:lpstr>
      <vt:lpstr>Маска для тела  с красным вином «Преображение»</vt:lpstr>
      <vt:lpstr>Маска для тела  с красным вином «Преображение»</vt:lpstr>
      <vt:lpstr>Маска для тела  с красным вином «Преображение»</vt:lpstr>
      <vt:lpstr>Обертывание при помощи бинтов обёртывание с эффектом после первого применения</vt:lpstr>
      <vt:lpstr>Антицеллюлитная сауна Согревающие обёртывание с эффектом после первого применения</vt:lpstr>
      <vt:lpstr>Антицеллюлитная сауна Согревающие обёртывание с эффектом после первого применения</vt:lpstr>
      <vt:lpstr>Антицеллюлитная сауна Согревающие обёртывание с эффектом после первого применения</vt:lpstr>
      <vt:lpstr>Антицеллюлитная сауна Согревающие обёртывание с эффектом после первого применения</vt:lpstr>
      <vt:lpstr>Упругость и эластичность Корректирующие обёртывание с эффектом после первого применения</vt:lpstr>
      <vt:lpstr>Упругость и эластичность Корректирующие обёртывание с эффектом после первого применения</vt:lpstr>
      <vt:lpstr>Ароматерапия и антистресс Расслабляющее обёртывание с эффектом после первого применения</vt:lpstr>
      <vt:lpstr>Ароматерапия и антистресс Расслабляющее обёртывание с эффектом после первого применения</vt:lpstr>
      <vt:lpstr>Амарантовое масло</vt:lpstr>
      <vt:lpstr>Что такое амарант?</vt:lpstr>
      <vt:lpstr>Откуда берут масло?</vt:lpstr>
      <vt:lpstr>Чем полезно?</vt:lpstr>
      <vt:lpstr>Чем полезно?</vt:lpstr>
      <vt:lpstr>Чем полезно?</vt:lpstr>
      <vt:lpstr>Чем полезно?</vt:lpstr>
      <vt:lpstr>Кому нужно? Всем!  Масло амаранта справляется с любыми проблемами кожи.  </vt:lpstr>
      <vt:lpstr>Какой эффект ?</vt:lpstr>
      <vt:lpstr>Амарантовое масло</vt:lpstr>
      <vt:lpstr>Амарантовое масло</vt:lpstr>
      <vt:lpstr>Показания к применению SPA Комплекса  Vita Магия</vt:lpstr>
      <vt:lpstr>Результаты  после проведения SPA Комплекса Vita Магия</vt:lpstr>
      <vt:lpstr>SPA Комплекс  Vita Магия</vt:lpstr>
      <vt:lpstr>Vita Магия ИМПУЛЬС</vt:lpstr>
      <vt:lpstr>Применение</vt:lpstr>
      <vt:lpstr>Эффект от процедуры:</vt:lpstr>
      <vt:lpstr>Vita Магия ПРЕОБРАЖЕНИЕ</vt:lpstr>
      <vt:lpstr>Применение</vt:lpstr>
      <vt:lpstr>Эффект от процедуры:</vt:lpstr>
      <vt:lpstr>Vita Магия Антицеллюлитная сауна</vt:lpstr>
      <vt:lpstr>Эффект от процедуры:</vt:lpstr>
      <vt:lpstr>Vita Магия Упругость и эластичность</vt:lpstr>
      <vt:lpstr>Эффект от процедуры:</vt:lpstr>
      <vt:lpstr>Vita Магия Ароматерапия и антистресс</vt:lpstr>
      <vt:lpstr>Применение бинтов для обертывания</vt:lpstr>
      <vt:lpstr>Vita Магия НАСЛАЖДЕНИЕ</vt:lpstr>
      <vt:lpstr>Vita Магия НАСЛАЖДЕНИЕ</vt:lpstr>
      <vt:lpstr>Применение</vt:lpstr>
      <vt:lpstr>Эффект от процедуры</vt:lpstr>
      <vt:lpstr>Расчет стоимости одной процедуры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 Комплекс</dc:title>
  <dc:creator>orange_anastasiya</dc:creator>
  <cp:lastModifiedBy>orange_anastasiya</cp:lastModifiedBy>
  <cp:revision>56</cp:revision>
  <dcterms:created xsi:type="dcterms:W3CDTF">2016-10-10T18:18:03Z</dcterms:created>
  <dcterms:modified xsi:type="dcterms:W3CDTF">2018-03-30T12:46:07Z</dcterms:modified>
</cp:coreProperties>
</file>